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1"/>
  </p:sldMasterIdLst>
  <p:notesMasterIdLst>
    <p:notesMasterId r:id="rId3"/>
  </p:notesMasterIdLst>
  <p:handoutMasterIdLst>
    <p:handoutMasterId r:id="rId4"/>
  </p:handoutMasterIdLst>
  <p:sldIdLst>
    <p:sldId id="256" r:id="rId2"/>
  </p:sldIdLst>
  <p:sldSz cx="38404800" cy="38404800"/>
  <p:notesSz cx="6858000" cy="9144000"/>
  <p:defaultTextStyle>
    <a:defPPr>
      <a:defRPr lang="en-US"/>
    </a:defPPr>
    <a:lvl1pPr marL="0" algn="l" defTabSz="3840288" rtl="0" eaLnBrk="1" latinLnBrk="0" hangingPunct="1">
      <a:defRPr sz="7525" kern="1200">
        <a:solidFill>
          <a:schemeClr val="tx1"/>
        </a:solidFill>
        <a:latin typeface="+mn-lt"/>
        <a:ea typeface="+mn-ea"/>
        <a:cs typeface="+mn-cs"/>
      </a:defRPr>
    </a:lvl1pPr>
    <a:lvl2pPr marL="1920145" algn="l" defTabSz="3840288" rtl="0" eaLnBrk="1" latinLnBrk="0" hangingPunct="1">
      <a:defRPr sz="7525" kern="1200">
        <a:solidFill>
          <a:schemeClr val="tx1"/>
        </a:solidFill>
        <a:latin typeface="+mn-lt"/>
        <a:ea typeface="+mn-ea"/>
        <a:cs typeface="+mn-cs"/>
      </a:defRPr>
    </a:lvl2pPr>
    <a:lvl3pPr marL="3840288" algn="l" defTabSz="3840288" rtl="0" eaLnBrk="1" latinLnBrk="0" hangingPunct="1">
      <a:defRPr sz="7525" kern="1200">
        <a:solidFill>
          <a:schemeClr val="tx1"/>
        </a:solidFill>
        <a:latin typeface="+mn-lt"/>
        <a:ea typeface="+mn-ea"/>
        <a:cs typeface="+mn-cs"/>
      </a:defRPr>
    </a:lvl3pPr>
    <a:lvl4pPr marL="5760432" algn="l" defTabSz="3840288" rtl="0" eaLnBrk="1" latinLnBrk="0" hangingPunct="1">
      <a:defRPr sz="7525" kern="1200">
        <a:solidFill>
          <a:schemeClr val="tx1"/>
        </a:solidFill>
        <a:latin typeface="+mn-lt"/>
        <a:ea typeface="+mn-ea"/>
        <a:cs typeface="+mn-cs"/>
      </a:defRPr>
    </a:lvl4pPr>
    <a:lvl5pPr marL="7680576" algn="l" defTabSz="3840288" rtl="0" eaLnBrk="1" latinLnBrk="0" hangingPunct="1">
      <a:defRPr sz="7525" kern="1200">
        <a:solidFill>
          <a:schemeClr val="tx1"/>
        </a:solidFill>
        <a:latin typeface="+mn-lt"/>
        <a:ea typeface="+mn-ea"/>
        <a:cs typeface="+mn-cs"/>
      </a:defRPr>
    </a:lvl5pPr>
    <a:lvl6pPr marL="9600721" algn="l" defTabSz="3840288" rtl="0" eaLnBrk="1" latinLnBrk="0" hangingPunct="1">
      <a:defRPr sz="7525" kern="1200">
        <a:solidFill>
          <a:schemeClr val="tx1"/>
        </a:solidFill>
        <a:latin typeface="+mn-lt"/>
        <a:ea typeface="+mn-ea"/>
        <a:cs typeface="+mn-cs"/>
      </a:defRPr>
    </a:lvl6pPr>
    <a:lvl7pPr marL="11520865" algn="l" defTabSz="3840288" rtl="0" eaLnBrk="1" latinLnBrk="0" hangingPunct="1">
      <a:defRPr sz="7525" kern="1200">
        <a:solidFill>
          <a:schemeClr val="tx1"/>
        </a:solidFill>
        <a:latin typeface="+mn-lt"/>
        <a:ea typeface="+mn-ea"/>
        <a:cs typeface="+mn-cs"/>
      </a:defRPr>
    </a:lvl7pPr>
    <a:lvl8pPr marL="13441008" algn="l" defTabSz="3840288" rtl="0" eaLnBrk="1" latinLnBrk="0" hangingPunct="1">
      <a:defRPr sz="7525" kern="1200">
        <a:solidFill>
          <a:schemeClr val="tx1"/>
        </a:solidFill>
        <a:latin typeface="+mn-lt"/>
        <a:ea typeface="+mn-ea"/>
        <a:cs typeface="+mn-cs"/>
      </a:defRPr>
    </a:lvl8pPr>
    <a:lvl9pPr marL="15361153" algn="l" defTabSz="3840288" rtl="0" eaLnBrk="1" latinLnBrk="0" hangingPunct="1">
      <a:defRPr sz="7525"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871" userDrawn="1">
          <p15:clr>
            <a:srgbClr val="A4A3A4"/>
          </p15:clr>
        </p15:guide>
        <p15:guide id="2" orient="horz" pos="336" userDrawn="1">
          <p15:clr>
            <a:srgbClr val="A4A3A4"/>
          </p15:clr>
        </p15:guide>
        <p15:guide id="3" orient="horz" pos="23520" userDrawn="1">
          <p15:clr>
            <a:srgbClr val="A4A3A4"/>
          </p15:clr>
        </p15:guide>
        <p15:guide id="4" orient="horz" userDrawn="1">
          <p15:clr>
            <a:srgbClr val="A4A3A4"/>
          </p15:clr>
        </p15:guide>
        <p15:guide id="5" pos="508" userDrawn="1">
          <p15:clr>
            <a:srgbClr val="A4A3A4"/>
          </p15:clr>
        </p15:guide>
        <p15:guide id="6" pos="23748"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 id="4" name="Patterson, Marlann" initials="PM" lastIdx="5" clrIdx="4">
    <p:extLst>
      <p:ext uri="{19B8F6BF-5375-455C-9EA6-DF929625EA0E}">
        <p15:presenceInfo xmlns:p15="http://schemas.microsoft.com/office/powerpoint/2012/main" userId="S::pattersonm@uwstout.edu::5f8b37cd-2936-443b-bf8a-dfea3afd2a9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435FAA"/>
    <a:srgbClr val="ABB9DE"/>
    <a:srgbClr val="F3F5FA"/>
    <a:srgbClr val="CDD2DE"/>
    <a:srgbClr val="E3E9E5"/>
    <a:srgbClr val="EAEAE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5854" autoAdjust="0"/>
    <p:restoredTop sz="94593" autoAdjust="0"/>
  </p:normalViewPr>
  <p:slideViewPr>
    <p:cSldViewPr snapToGrid="0" snapToObjects="1" showGuides="1">
      <p:cViewPr>
        <p:scale>
          <a:sx n="143" d="100"/>
          <a:sy n="143" d="100"/>
        </p:scale>
        <p:origin x="-12944" y="-21720"/>
      </p:cViewPr>
      <p:guideLst>
        <p:guide orient="horz" pos="3871"/>
        <p:guide orient="horz" pos="336"/>
        <p:guide orient="horz" pos="23520"/>
        <p:guide orient="horz"/>
        <p:guide pos="508"/>
        <p:guide pos="2374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showGuides="1">
      <p:cViewPr varScale="1">
        <p:scale>
          <a:sx n="83" d="100"/>
          <a:sy n="83" d="100"/>
        </p:scale>
        <p:origin x="-2730"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7/18/19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266865439"/>
      </p:ext>
    </p:extLst>
  </p:cSld>
  <p:clrMap bg1="lt1" tx1="dk1" bg2="lt2" tx2="dk2" accent1="accent1" accent2="accent2" accent3="accent3" accent4="accent4" accent5="accent5" accent6="accent6" hlink="hlink" folHlink="folHlink"/>
</p:handoutMaster>
</file>

<file path=ppt/media/image1.gif>
</file>

<file path=ppt/media/image2.png>
</file>

<file path=ppt/media/image3.pn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7/18/19</a:t>
            </a:fld>
            <a:endParaRPr lang="en-US" dirty="0"/>
          </a:p>
        </p:txBody>
      </p:sp>
      <p:sp>
        <p:nvSpPr>
          <p:cNvPr id="4" name="Slide Image Placeholder 3"/>
          <p:cNvSpPr>
            <a:spLocks noGrp="1" noRot="1" noChangeAspect="1"/>
          </p:cNvSpPr>
          <p:nvPr>
            <p:ph type="sldImg" idx="2"/>
          </p:nvPr>
        </p:nvSpPr>
        <p:spPr>
          <a:xfrm>
            <a:off x="1714500" y="685800"/>
            <a:ext cx="3429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1019151339"/>
      </p:ext>
    </p:extLst>
  </p:cSld>
  <p:clrMap bg1="lt1" tx1="dk1" bg2="lt2" tx2="dk2" accent1="accent1" accent2="accent2" accent3="accent3" accent4="accent4" accent5="accent5" accent6="accent6" hlink="hlink" folHlink="folHlink"/>
  <p:notesStyle>
    <a:lvl1pPr marL="0" algn="l" defTabSz="3840288" rtl="0" eaLnBrk="1" latinLnBrk="0" hangingPunct="1">
      <a:defRPr sz="5075" kern="1200">
        <a:solidFill>
          <a:schemeClr val="tx1"/>
        </a:solidFill>
        <a:latin typeface="+mn-lt"/>
        <a:ea typeface="+mn-ea"/>
        <a:cs typeface="+mn-cs"/>
      </a:defRPr>
    </a:lvl1pPr>
    <a:lvl2pPr marL="1920145" algn="l" defTabSz="3840288" rtl="0" eaLnBrk="1" latinLnBrk="0" hangingPunct="1">
      <a:defRPr sz="5075" kern="1200">
        <a:solidFill>
          <a:schemeClr val="tx1"/>
        </a:solidFill>
        <a:latin typeface="+mn-lt"/>
        <a:ea typeface="+mn-ea"/>
        <a:cs typeface="+mn-cs"/>
      </a:defRPr>
    </a:lvl2pPr>
    <a:lvl3pPr marL="3840288" algn="l" defTabSz="3840288" rtl="0" eaLnBrk="1" latinLnBrk="0" hangingPunct="1">
      <a:defRPr sz="5075" kern="1200">
        <a:solidFill>
          <a:schemeClr val="tx1"/>
        </a:solidFill>
        <a:latin typeface="+mn-lt"/>
        <a:ea typeface="+mn-ea"/>
        <a:cs typeface="+mn-cs"/>
      </a:defRPr>
    </a:lvl3pPr>
    <a:lvl4pPr marL="5760432" algn="l" defTabSz="3840288" rtl="0" eaLnBrk="1" latinLnBrk="0" hangingPunct="1">
      <a:defRPr sz="5075" kern="1200">
        <a:solidFill>
          <a:schemeClr val="tx1"/>
        </a:solidFill>
        <a:latin typeface="+mn-lt"/>
        <a:ea typeface="+mn-ea"/>
        <a:cs typeface="+mn-cs"/>
      </a:defRPr>
    </a:lvl4pPr>
    <a:lvl5pPr marL="7680576" algn="l" defTabSz="3840288" rtl="0" eaLnBrk="1" latinLnBrk="0" hangingPunct="1">
      <a:defRPr sz="5075" kern="1200">
        <a:solidFill>
          <a:schemeClr val="tx1"/>
        </a:solidFill>
        <a:latin typeface="+mn-lt"/>
        <a:ea typeface="+mn-ea"/>
        <a:cs typeface="+mn-cs"/>
      </a:defRPr>
    </a:lvl5pPr>
    <a:lvl6pPr marL="9600721" algn="l" defTabSz="3840288" rtl="0" eaLnBrk="1" latinLnBrk="0" hangingPunct="1">
      <a:defRPr sz="5075" kern="1200">
        <a:solidFill>
          <a:schemeClr val="tx1"/>
        </a:solidFill>
        <a:latin typeface="+mn-lt"/>
        <a:ea typeface="+mn-ea"/>
        <a:cs typeface="+mn-cs"/>
      </a:defRPr>
    </a:lvl6pPr>
    <a:lvl7pPr marL="11520865" algn="l" defTabSz="3840288" rtl="0" eaLnBrk="1" latinLnBrk="0" hangingPunct="1">
      <a:defRPr sz="5075" kern="1200">
        <a:solidFill>
          <a:schemeClr val="tx1"/>
        </a:solidFill>
        <a:latin typeface="+mn-lt"/>
        <a:ea typeface="+mn-ea"/>
        <a:cs typeface="+mn-cs"/>
      </a:defRPr>
    </a:lvl7pPr>
    <a:lvl8pPr marL="13441008" algn="l" defTabSz="3840288" rtl="0" eaLnBrk="1" latinLnBrk="0" hangingPunct="1">
      <a:defRPr sz="5075" kern="1200">
        <a:solidFill>
          <a:schemeClr val="tx1"/>
        </a:solidFill>
        <a:latin typeface="+mn-lt"/>
        <a:ea typeface="+mn-ea"/>
        <a:cs typeface="+mn-cs"/>
      </a:defRPr>
    </a:lvl8pPr>
    <a:lvl9pPr marL="15361153" algn="l" defTabSz="3840288" rtl="0" eaLnBrk="1" latinLnBrk="0" hangingPunct="1">
      <a:defRPr sz="507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6A1A87D-CAF7-4BDC-A0D3-C0DBEDE81619}" type="slidenum">
              <a:rPr lang="en-US" smtClean="0"/>
              <a:pPr/>
              <a:t>1</a:t>
            </a:fld>
            <a:endParaRPr lang="en-US" dirty="0"/>
          </a:p>
        </p:txBody>
      </p:sp>
    </p:spTree>
    <p:extLst>
      <p:ext uri="{BB962C8B-B14F-4D97-AF65-F5344CB8AC3E}">
        <p14:creationId xmlns:p14="http://schemas.microsoft.com/office/powerpoint/2010/main" val="18322842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ndard 3 columns">
    <p:spTree>
      <p:nvGrpSpPr>
        <p:cNvPr id="1" name=""/>
        <p:cNvGrpSpPr/>
        <p:nvPr/>
      </p:nvGrpSpPr>
      <p:grpSpPr>
        <a:xfrm>
          <a:off x="0" y="0"/>
          <a:ext cx="0" cy="0"/>
          <a:chOff x="0" y="0"/>
          <a:chExt cx="0" cy="0"/>
        </a:xfrm>
      </p:grpSpPr>
      <p:sp>
        <p:nvSpPr>
          <p:cNvPr id="19" name="Text Placeholder 3"/>
          <p:cNvSpPr>
            <a:spLocks noGrp="1"/>
          </p:cNvSpPr>
          <p:nvPr>
            <p:ph type="body" sz="quarter" idx="19" hasCustomPrompt="1"/>
          </p:nvPr>
        </p:nvSpPr>
        <p:spPr>
          <a:xfrm>
            <a:off x="807046" y="20847774"/>
            <a:ext cx="11893756" cy="838669"/>
          </a:xfrm>
          <a:prstGeom prst="rect">
            <a:avLst/>
          </a:prstGeom>
        </p:spPr>
        <p:txBody>
          <a:bodyPr wrap="square" lIns="228589" tIns="228589" rIns="228589" bIns="228589">
            <a:spAutoFit/>
          </a:bodyPr>
          <a:lstStyle>
            <a:lvl1pPr marL="0" indent="0">
              <a:buNone/>
              <a:defRPr sz="2450">
                <a:solidFill>
                  <a:schemeClr val="accent5">
                    <a:lumMod val="50000"/>
                  </a:schemeClr>
                </a:solidFill>
                <a:latin typeface="Times New Roman" panose="02020603050405020304" pitchFamily="18" charset="0"/>
                <a:cs typeface="Times New Roman" panose="02020603050405020304" pitchFamily="18" charset="0"/>
              </a:defRPr>
            </a:lvl1pPr>
            <a:lvl2pPr marL="1300097" indent="-500037">
              <a:defRPr sz="2188">
                <a:latin typeface="Trebuchet MS" pitchFamily="34" charset="0"/>
              </a:defRPr>
            </a:lvl2pPr>
            <a:lvl3pPr marL="1800135" indent="-500037">
              <a:defRPr sz="2188">
                <a:latin typeface="Trebuchet MS" pitchFamily="34" charset="0"/>
              </a:defRPr>
            </a:lvl3pPr>
            <a:lvl4pPr marL="2350177" indent="-550042">
              <a:defRPr sz="2188">
                <a:latin typeface="Trebuchet MS" pitchFamily="34" charset="0"/>
              </a:defRPr>
            </a:lvl4pPr>
            <a:lvl5pPr marL="2750206" indent="-400030">
              <a:defRPr sz="2188">
                <a:latin typeface="Trebuchet MS" pitchFamily="34" charset="0"/>
              </a:defRPr>
            </a:lvl5pPr>
          </a:lstStyle>
          <a:p>
            <a:pPr lvl="0"/>
            <a:r>
              <a:rPr lang="en-US" dirty="0"/>
              <a:t>Type in or paste your text here</a:t>
            </a:r>
          </a:p>
        </p:txBody>
      </p:sp>
      <p:sp>
        <p:nvSpPr>
          <p:cNvPr id="20" name="Text Placeholder 5"/>
          <p:cNvSpPr>
            <a:spLocks noGrp="1"/>
          </p:cNvSpPr>
          <p:nvPr>
            <p:ph type="body" sz="quarter" idx="20" hasCustomPrompt="1"/>
          </p:nvPr>
        </p:nvSpPr>
        <p:spPr>
          <a:xfrm>
            <a:off x="824321" y="20105231"/>
            <a:ext cx="11876484" cy="682936"/>
          </a:xfrm>
          <a:prstGeom prst="rect">
            <a:avLst/>
          </a:prstGeom>
          <a:noFill/>
        </p:spPr>
        <p:txBody>
          <a:bodyPr wrap="square" lIns="91436" tIns="91436" rIns="91436" bIns="91436" anchor="ctr" anchorCtr="0">
            <a:spAutoFit/>
          </a:bodyPr>
          <a:lstStyle>
            <a:lvl1pPr marL="0" indent="0" algn="ctr">
              <a:buNone/>
              <a:defRPr sz="3238" b="1" u="sng" baseline="0">
                <a:solidFill>
                  <a:schemeClr val="accent5">
                    <a:lumMod val="50000"/>
                  </a:schemeClr>
                </a:solidFill>
              </a:defRPr>
            </a:lvl1pPr>
          </a:lstStyle>
          <a:p>
            <a:pPr lvl="0"/>
            <a:r>
              <a:rPr lang="en-US" dirty="0"/>
              <a:t>(click to add)  OBJECTIVES</a:t>
            </a:r>
          </a:p>
        </p:txBody>
      </p:sp>
      <p:sp>
        <p:nvSpPr>
          <p:cNvPr id="21" name="Text Placeholder 3"/>
          <p:cNvSpPr>
            <a:spLocks noGrp="1"/>
          </p:cNvSpPr>
          <p:nvPr>
            <p:ph type="body" sz="quarter" idx="21" hasCustomPrompt="1"/>
          </p:nvPr>
        </p:nvSpPr>
        <p:spPr>
          <a:xfrm>
            <a:off x="13259992" y="24654800"/>
            <a:ext cx="11875092" cy="838669"/>
          </a:xfrm>
          <a:prstGeom prst="rect">
            <a:avLst/>
          </a:prstGeom>
        </p:spPr>
        <p:txBody>
          <a:bodyPr wrap="square" lIns="228589" tIns="228589" rIns="228589" bIns="228589">
            <a:spAutoFit/>
          </a:bodyPr>
          <a:lstStyle>
            <a:lvl1pPr marL="0" indent="0">
              <a:buNone/>
              <a:defRPr sz="2450">
                <a:solidFill>
                  <a:schemeClr val="accent5">
                    <a:lumMod val="50000"/>
                  </a:schemeClr>
                </a:solidFill>
                <a:latin typeface="Times New Roman" panose="02020603050405020304" pitchFamily="18" charset="0"/>
                <a:cs typeface="Times New Roman" panose="02020603050405020304" pitchFamily="18" charset="0"/>
              </a:defRPr>
            </a:lvl1pPr>
            <a:lvl2pPr marL="1300097" indent="-500037">
              <a:defRPr sz="2188">
                <a:latin typeface="Trebuchet MS" pitchFamily="34" charset="0"/>
              </a:defRPr>
            </a:lvl2pPr>
            <a:lvl3pPr marL="1800135" indent="-500037">
              <a:defRPr sz="2188">
                <a:latin typeface="Trebuchet MS" pitchFamily="34" charset="0"/>
              </a:defRPr>
            </a:lvl3pPr>
            <a:lvl4pPr marL="2350177" indent="-550042">
              <a:defRPr sz="2188">
                <a:latin typeface="Trebuchet MS" pitchFamily="34" charset="0"/>
              </a:defRPr>
            </a:lvl4pPr>
            <a:lvl5pPr marL="2750206" indent="-400030">
              <a:defRPr sz="2188">
                <a:latin typeface="Trebuchet MS" pitchFamily="34" charset="0"/>
              </a:defRPr>
            </a:lvl5pPr>
          </a:lstStyle>
          <a:p>
            <a:pPr lvl="0"/>
            <a:r>
              <a:rPr lang="en-US" dirty="0"/>
              <a:t>Type in or paste your text here</a:t>
            </a:r>
          </a:p>
        </p:txBody>
      </p:sp>
      <p:sp>
        <p:nvSpPr>
          <p:cNvPr id="22" name="Text Placeholder 5"/>
          <p:cNvSpPr>
            <a:spLocks noGrp="1"/>
          </p:cNvSpPr>
          <p:nvPr>
            <p:ph type="body" sz="quarter" idx="22" hasCustomPrompt="1"/>
          </p:nvPr>
        </p:nvSpPr>
        <p:spPr>
          <a:xfrm>
            <a:off x="13259992" y="23990736"/>
            <a:ext cx="11875092" cy="682936"/>
          </a:xfrm>
          <a:prstGeom prst="rect">
            <a:avLst/>
          </a:prstGeom>
          <a:noFill/>
        </p:spPr>
        <p:txBody>
          <a:bodyPr wrap="square" lIns="91436" tIns="91436" rIns="91436" bIns="91436" anchor="ctr" anchorCtr="0">
            <a:spAutoFit/>
          </a:bodyPr>
          <a:lstStyle>
            <a:lvl1pPr marL="0" indent="0" algn="ctr">
              <a:buNone/>
              <a:defRPr sz="3238" b="1" u="sng" baseline="0">
                <a:solidFill>
                  <a:schemeClr val="accent5">
                    <a:lumMod val="50000"/>
                  </a:schemeClr>
                </a:solidFill>
              </a:defRPr>
            </a:lvl1pPr>
          </a:lstStyle>
          <a:p>
            <a:pPr lvl="0"/>
            <a:r>
              <a:rPr lang="en-US" dirty="0"/>
              <a:t>(click to add)  MATERIALS &amp; METHODS</a:t>
            </a:r>
          </a:p>
        </p:txBody>
      </p:sp>
      <p:sp>
        <p:nvSpPr>
          <p:cNvPr id="23" name="Text Placeholder 3"/>
          <p:cNvSpPr>
            <a:spLocks noGrp="1"/>
          </p:cNvSpPr>
          <p:nvPr>
            <p:ph type="body" sz="quarter" idx="23" hasCustomPrompt="1"/>
          </p:nvPr>
        </p:nvSpPr>
        <p:spPr>
          <a:xfrm>
            <a:off x="13266938" y="6814376"/>
            <a:ext cx="11875092" cy="838669"/>
          </a:xfrm>
          <a:prstGeom prst="rect">
            <a:avLst/>
          </a:prstGeom>
        </p:spPr>
        <p:txBody>
          <a:bodyPr wrap="square" lIns="228589" tIns="228589" rIns="228589" bIns="228589">
            <a:spAutoFit/>
          </a:bodyPr>
          <a:lstStyle>
            <a:lvl1pPr marL="0" indent="0">
              <a:buNone/>
              <a:defRPr sz="2450">
                <a:solidFill>
                  <a:schemeClr val="accent5">
                    <a:lumMod val="50000"/>
                  </a:schemeClr>
                </a:solidFill>
                <a:latin typeface="Times New Roman" panose="02020603050405020304" pitchFamily="18" charset="0"/>
                <a:cs typeface="Times New Roman" panose="02020603050405020304" pitchFamily="18" charset="0"/>
              </a:defRPr>
            </a:lvl1pPr>
            <a:lvl2pPr marL="1300097" indent="-500037">
              <a:defRPr sz="2188">
                <a:latin typeface="Trebuchet MS" pitchFamily="34" charset="0"/>
              </a:defRPr>
            </a:lvl2pPr>
            <a:lvl3pPr marL="1800135" indent="-500037">
              <a:defRPr sz="2188">
                <a:latin typeface="Trebuchet MS" pitchFamily="34" charset="0"/>
              </a:defRPr>
            </a:lvl3pPr>
            <a:lvl4pPr marL="2350177" indent="-550042">
              <a:defRPr sz="2188">
                <a:latin typeface="Trebuchet MS" pitchFamily="34" charset="0"/>
              </a:defRPr>
            </a:lvl4pPr>
            <a:lvl5pPr marL="2750206" indent="-400030">
              <a:defRPr sz="2188">
                <a:latin typeface="Trebuchet MS" pitchFamily="34" charset="0"/>
              </a:defRPr>
            </a:lvl5pPr>
          </a:lstStyle>
          <a:p>
            <a:pPr lvl="0"/>
            <a:r>
              <a:rPr lang="en-US" dirty="0"/>
              <a:t>Type in or paste your text here</a:t>
            </a:r>
          </a:p>
        </p:txBody>
      </p:sp>
      <p:sp>
        <p:nvSpPr>
          <p:cNvPr id="24" name="Text Placeholder 5"/>
          <p:cNvSpPr>
            <a:spLocks noGrp="1"/>
          </p:cNvSpPr>
          <p:nvPr>
            <p:ph type="body" sz="quarter" idx="24" hasCustomPrompt="1"/>
          </p:nvPr>
        </p:nvSpPr>
        <p:spPr>
          <a:xfrm>
            <a:off x="13261383" y="6131790"/>
            <a:ext cx="11882041" cy="682936"/>
          </a:xfrm>
          <a:prstGeom prst="rect">
            <a:avLst/>
          </a:prstGeom>
          <a:noFill/>
        </p:spPr>
        <p:txBody>
          <a:bodyPr wrap="square" lIns="91436" tIns="91436" rIns="91436" bIns="91436" anchor="ctr" anchorCtr="0">
            <a:spAutoFit/>
          </a:bodyPr>
          <a:lstStyle>
            <a:lvl1pPr marL="0" indent="0" algn="ctr">
              <a:buNone/>
              <a:tabLst/>
              <a:defRPr sz="3238" b="1" u="sng" baseline="0">
                <a:solidFill>
                  <a:schemeClr val="accent5">
                    <a:lumMod val="50000"/>
                  </a:schemeClr>
                </a:solidFill>
              </a:defRPr>
            </a:lvl1pPr>
          </a:lstStyle>
          <a:p>
            <a:pPr lvl="0"/>
            <a:r>
              <a:rPr lang="en-US" dirty="0"/>
              <a:t>(click to add)  RESULTS</a:t>
            </a:r>
          </a:p>
        </p:txBody>
      </p:sp>
      <p:sp>
        <p:nvSpPr>
          <p:cNvPr id="25" name="Text Placeholder 5"/>
          <p:cNvSpPr>
            <a:spLocks noGrp="1"/>
          </p:cNvSpPr>
          <p:nvPr>
            <p:ph type="body" sz="quarter" idx="25" hasCustomPrompt="1"/>
          </p:nvPr>
        </p:nvSpPr>
        <p:spPr>
          <a:xfrm>
            <a:off x="25721275" y="6131790"/>
            <a:ext cx="11879025" cy="682936"/>
          </a:xfrm>
          <a:prstGeom prst="rect">
            <a:avLst/>
          </a:prstGeom>
          <a:noFill/>
        </p:spPr>
        <p:txBody>
          <a:bodyPr wrap="square" lIns="91436" tIns="91436" rIns="91436" bIns="91436" anchor="ctr" anchorCtr="0">
            <a:spAutoFit/>
          </a:bodyPr>
          <a:lstStyle>
            <a:lvl1pPr marL="0" indent="0" algn="ctr">
              <a:buNone/>
              <a:defRPr sz="3238" b="1" u="sng" baseline="0">
                <a:solidFill>
                  <a:schemeClr val="accent5">
                    <a:lumMod val="50000"/>
                  </a:schemeClr>
                </a:solidFill>
              </a:defRPr>
            </a:lvl1pPr>
          </a:lstStyle>
          <a:p>
            <a:pPr lvl="0"/>
            <a:r>
              <a:rPr lang="en-US" dirty="0"/>
              <a:t>(click to add)  CONCLUSIONS</a:t>
            </a:r>
          </a:p>
        </p:txBody>
      </p:sp>
      <p:sp>
        <p:nvSpPr>
          <p:cNvPr id="26" name="Text Placeholder 3"/>
          <p:cNvSpPr>
            <a:spLocks noGrp="1"/>
          </p:cNvSpPr>
          <p:nvPr>
            <p:ph type="body" sz="quarter" idx="26" hasCustomPrompt="1"/>
          </p:nvPr>
        </p:nvSpPr>
        <p:spPr>
          <a:xfrm>
            <a:off x="25721275" y="6805115"/>
            <a:ext cx="11879025" cy="838669"/>
          </a:xfrm>
          <a:prstGeom prst="rect">
            <a:avLst/>
          </a:prstGeom>
        </p:spPr>
        <p:txBody>
          <a:bodyPr wrap="square" lIns="228589" tIns="228589" rIns="228589" bIns="228589">
            <a:spAutoFit/>
          </a:bodyPr>
          <a:lstStyle>
            <a:lvl1pPr marL="0" indent="0">
              <a:buNone/>
              <a:defRPr sz="2450">
                <a:solidFill>
                  <a:schemeClr val="accent5">
                    <a:lumMod val="50000"/>
                  </a:schemeClr>
                </a:solidFill>
                <a:latin typeface="Times New Roman" panose="02020603050405020304" pitchFamily="18" charset="0"/>
                <a:cs typeface="Times New Roman" panose="02020603050405020304" pitchFamily="18" charset="0"/>
              </a:defRPr>
            </a:lvl1pPr>
            <a:lvl2pPr marL="1300097" indent="-500037">
              <a:defRPr sz="2188">
                <a:latin typeface="Trebuchet MS" pitchFamily="34" charset="0"/>
              </a:defRPr>
            </a:lvl2pPr>
            <a:lvl3pPr marL="1800135" indent="-500037">
              <a:defRPr sz="2188">
                <a:latin typeface="Trebuchet MS" pitchFamily="34" charset="0"/>
              </a:defRPr>
            </a:lvl3pPr>
            <a:lvl4pPr marL="2350177" indent="-550042">
              <a:defRPr sz="2188">
                <a:latin typeface="Trebuchet MS" pitchFamily="34" charset="0"/>
              </a:defRPr>
            </a:lvl4pPr>
            <a:lvl5pPr marL="2750206" indent="-400030">
              <a:defRPr sz="2188">
                <a:latin typeface="Trebuchet MS" pitchFamily="34" charset="0"/>
              </a:defRPr>
            </a:lvl5pPr>
          </a:lstStyle>
          <a:p>
            <a:pPr lvl="0"/>
            <a:r>
              <a:rPr lang="en-US" dirty="0"/>
              <a:t>Type in or paste your text here</a:t>
            </a:r>
          </a:p>
        </p:txBody>
      </p:sp>
      <p:sp>
        <p:nvSpPr>
          <p:cNvPr id="27" name="Text Placeholder 5"/>
          <p:cNvSpPr>
            <a:spLocks noGrp="1"/>
          </p:cNvSpPr>
          <p:nvPr>
            <p:ph type="body" sz="quarter" idx="27" hasCustomPrompt="1"/>
          </p:nvPr>
        </p:nvSpPr>
        <p:spPr>
          <a:xfrm>
            <a:off x="25721275" y="20067772"/>
            <a:ext cx="11879025" cy="682936"/>
          </a:xfrm>
          <a:prstGeom prst="rect">
            <a:avLst/>
          </a:prstGeom>
          <a:noFill/>
        </p:spPr>
        <p:txBody>
          <a:bodyPr wrap="square" lIns="91436" tIns="91436" rIns="91436" bIns="91436" anchor="ctr" anchorCtr="0">
            <a:spAutoFit/>
          </a:bodyPr>
          <a:lstStyle>
            <a:lvl1pPr marL="0" indent="0" algn="ctr">
              <a:buNone/>
              <a:defRPr sz="3238" b="1" u="sng" baseline="0">
                <a:solidFill>
                  <a:schemeClr val="accent5">
                    <a:lumMod val="50000"/>
                  </a:schemeClr>
                </a:solidFill>
              </a:defRPr>
            </a:lvl1pPr>
          </a:lstStyle>
          <a:p>
            <a:pPr lvl="0"/>
            <a:r>
              <a:rPr lang="en-US" dirty="0"/>
              <a:t>(click to add)  REFERENCES</a:t>
            </a:r>
          </a:p>
        </p:txBody>
      </p:sp>
      <p:sp>
        <p:nvSpPr>
          <p:cNvPr id="28" name="Text Placeholder 3"/>
          <p:cNvSpPr>
            <a:spLocks noGrp="1"/>
          </p:cNvSpPr>
          <p:nvPr>
            <p:ph type="body" sz="quarter" idx="28" hasCustomPrompt="1"/>
          </p:nvPr>
        </p:nvSpPr>
        <p:spPr>
          <a:xfrm>
            <a:off x="25716873" y="20741094"/>
            <a:ext cx="11883428" cy="838669"/>
          </a:xfrm>
          <a:prstGeom prst="rect">
            <a:avLst/>
          </a:prstGeom>
        </p:spPr>
        <p:txBody>
          <a:bodyPr wrap="square" lIns="228589" tIns="228589" rIns="228589" bIns="228589">
            <a:spAutoFit/>
          </a:bodyPr>
          <a:lstStyle>
            <a:lvl1pPr marL="0" indent="0">
              <a:buNone/>
              <a:defRPr sz="2450">
                <a:solidFill>
                  <a:schemeClr val="accent5">
                    <a:lumMod val="50000"/>
                  </a:schemeClr>
                </a:solidFill>
                <a:latin typeface="Times New Roman" panose="02020603050405020304" pitchFamily="18" charset="0"/>
                <a:cs typeface="Times New Roman" panose="02020603050405020304" pitchFamily="18" charset="0"/>
              </a:defRPr>
            </a:lvl1pPr>
            <a:lvl2pPr marL="1300097" indent="-500037">
              <a:defRPr sz="2188">
                <a:latin typeface="Trebuchet MS" pitchFamily="34" charset="0"/>
              </a:defRPr>
            </a:lvl2pPr>
            <a:lvl3pPr marL="1800135" indent="-500037">
              <a:defRPr sz="2188">
                <a:latin typeface="Trebuchet MS" pitchFamily="34" charset="0"/>
              </a:defRPr>
            </a:lvl3pPr>
            <a:lvl4pPr marL="2350177" indent="-550042">
              <a:defRPr sz="2188">
                <a:latin typeface="Trebuchet MS" pitchFamily="34" charset="0"/>
              </a:defRPr>
            </a:lvl4pPr>
            <a:lvl5pPr marL="2750206" indent="-400030">
              <a:defRPr sz="2188">
                <a:latin typeface="Trebuchet MS" pitchFamily="34" charset="0"/>
              </a:defRPr>
            </a:lvl5pPr>
          </a:lstStyle>
          <a:p>
            <a:pPr lvl="0"/>
            <a:r>
              <a:rPr lang="en-US" dirty="0"/>
              <a:t>Type in or paste your text here</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50000">
              <a:schemeClr val="accent5">
                <a:lumMod val="60000"/>
                <a:lumOff val="4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44" name="Rectangle 6"/>
          <p:cNvSpPr>
            <a:spLocks noChangeArrowheads="1"/>
          </p:cNvSpPr>
          <p:nvPr userDrawn="1"/>
        </p:nvSpPr>
        <p:spPr bwMode="auto">
          <a:xfrm>
            <a:off x="0" y="0"/>
            <a:ext cx="38404800" cy="4850606"/>
          </a:xfrm>
          <a:prstGeom prst="rect">
            <a:avLst/>
          </a:prstGeom>
          <a:gradFill rotWithShape="0">
            <a:gsLst>
              <a:gs pos="0">
                <a:srgbClr val="435FAA"/>
              </a:gs>
              <a:gs pos="100000">
                <a:srgbClr val="002776"/>
              </a:gs>
            </a:gsLst>
            <a:path path="shape">
              <a:fillToRect l="50000" t="50000" r="50000" b="50000"/>
            </a:path>
            <a:tileRect/>
          </a:gradFill>
          <a:ln w="9525">
            <a:solidFill>
              <a:schemeClr val="tx1"/>
            </a:solidFill>
            <a:miter lim="800000"/>
          </a:ln>
        </p:spPr>
        <p:txBody>
          <a:bodyPr lIns="120015" tIns="60008" rIns="120015" bIns="60008" anchor="ctr"/>
          <a:lstStyle>
            <a:defPPr>
              <a:defRPr kern="1200" smtId="4294967295"/>
            </a:defPPr>
          </a:lstStyle>
          <a:p>
            <a:pPr algn="ctr"/>
            <a:r>
              <a:rPr lang="en-US" sz="7000" b="1" i="0" dirty="0">
                <a:solidFill>
                  <a:schemeClr val="bg1"/>
                </a:solidFill>
                <a:latin typeface="Tahoma" charset="0"/>
                <a:ea typeface="Tahoma" charset="0"/>
                <a:cs typeface="Tahoma" charset="0"/>
              </a:rPr>
              <a:t>A New Model for Advanced Lab and Introduction to Research</a:t>
            </a:r>
          </a:p>
          <a:p>
            <a:pPr algn="ctr" defTabSz="4115793"/>
            <a:r>
              <a:rPr lang="en-US" sz="4200" b="1" i="0" dirty="0">
                <a:solidFill>
                  <a:schemeClr val="bg1"/>
                </a:solidFill>
                <a:latin typeface="Tahoma" charset="0"/>
                <a:ea typeface="Tahoma" charset="0"/>
                <a:cs typeface="Tahoma" charset="0"/>
              </a:rPr>
              <a:t>Todd Zimmerman</a:t>
            </a:r>
          </a:p>
          <a:p>
            <a:pPr algn="ctr" defTabSz="4115793"/>
            <a:r>
              <a:rPr lang="en-US" sz="4200" b="1" i="0" dirty="0">
                <a:solidFill>
                  <a:schemeClr val="bg1"/>
                </a:solidFill>
                <a:latin typeface="Tahoma" charset="0"/>
                <a:ea typeface="Tahoma" charset="0"/>
                <a:cs typeface="Tahoma" charset="0"/>
              </a:rPr>
              <a:t>University of Wisconsin - Stout</a:t>
            </a:r>
          </a:p>
        </p:txBody>
      </p:sp>
      <p:sp>
        <p:nvSpPr>
          <p:cNvPr id="9" name="Rectangle 9"/>
          <p:cNvSpPr>
            <a:spLocks noChangeArrowheads="1"/>
          </p:cNvSpPr>
          <p:nvPr/>
        </p:nvSpPr>
        <p:spPr bwMode="auto">
          <a:xfrm>
            <a:off x="0" y="4761706"/>
            <a:ext cx="38404800" cy="177800"/>
          </a:xfrm>
          <a:prstGeom prst="rect">
            <a:avLst/>
          </a:prstGeom>
          <a:solidFill>
            <a:schemeClr val="accent5">
              <a:lumMod val="50000"/>
            </a:schemeClr>
          </a:solidFill>
          <a:ln w="152400">
            <a:noFill/>
            <a:miter lim="800000"/>
            <a:headEnd/>
            <a:tailEnd/>
          </a:ln>
          <a:effectLst/>
        </p:spPr>
        <p:txBody>
          <a:bodyPr wrap="none" lIns="80007" tIns="40002" rIns="80007" bIns="40002" anchor="ctr"/>
          <a:lstStyle/>
          <a:p>
            <a:pPr>
              <a:defRPr/>
            </a:pPr>
            <a:endParaRPr lang="en-US" sz="6584" dirty="0"/>
          </a:p>
        </p:txBody>
      </p:sp>
      <p:sp>
        <p:nvSpPr>
          <p:cNvPr id="8" name="Rectangle 33"/>
          <p:cNvSpPr>
            <a:spLocks noChangeArrowheads="1"/>
          </p:cNvSpPr>
          <p:nvPr/>
        </p:nvSpPr>
        <p:spPr bwMode="auto">
          <a:xfrm>
            <a:off x="817424" y="5475424"/>
            <a:ext cx="11887200" cy="31862576"/>
          </a:xfrm>
          <a:prstGeom prst="roundRect">
            <a:avLst>
              <a:gd name="adj" fmla="val 5898"/>
            </a:avLst>
          </a:prstGeom>
          <a:gradFill flip="none" rotWithShape="1">
            <a:gsLst>
              <a:gs pos="0">
                <a:schemeClr val="accent1">
                  <a:tint val="66000"/>
                  <a:satMod val="160000"/>
                </a:schemeClr>
              </a:gs>
              <a:gs pos="0">
                <a:srgbClr val="CDD2DE"/>
              </a:gs>
              <a:gs pos="100000">
                <a:srgbClr val="F3F5FA"/>
              </a:gs>
            </a:gsLst>
            <a:lin ang="16200000" scaled="1"/>
            <a:tileRect/>
          </a:gradFill>
          <a:ln w="9525">
            <a:solidFill>
              <a:schemeClr val="tx2"/>
            </a:solidFill>
            <a:miter lim="800000"/>
            <a:headEnd/>
            <a:tailEnd/>
          </a:ln>
          <a:effectLst/>
        </p:spPr>
        <p:txBody>
          <a:bodyPr wrap="none" lIns="80007" tIns="40002" rIns="80007" bIns="40002" anchor="ctr"/>
          <a:lstStyle/>
          <a:p>
            <a:pPr>
              <a:defRPr/>
            </a:pPr>
            <a:endParaRPr lang="en-US" sz="6584" dirty="0"/>
          </a:p>
        </p:txBody>
      </p:sp>
      <p:sp>
        <p:nvSpPr>
          <p:cNvPr id="27" name="Rectangle 33"/>
          <p:cNvSpPr>
            <a:spLocks noChangeArrowheads="1"/>
          </p:cNvSpPr>
          <p:nvPr userDrawn="1"/>
        </p:nvSpPr>
        <p:spPr bwMode="auto">
          <a:xfrm>
            <a:off x="13258801" y="5475424"/>
            <a:ext cx="11887200" cy="31862576"/>
          </a:xfrm>
          <a:prstGeom prst="roundRect">
            <a:avLst>
              <a:gd name="adj" fmla="val 5898"/>
            </a:avLst>
          </a:prstGeom>
          <a:gradFill flip="none" rotWithShape="1">
            <a:gsLst>
              <a:gs pos="0">
                <a:schemeClr val="accent1">
                  <a:tint val="66000"/>
                  <a:satMod val="160000"/>
                </a:schemeClr>
              </a:gs>
              <a:gs pos="0">
                <a:srgbClr val="CDD2DE"/>
              </a:gs>
              <a:gs pos="100000">
                <a:srgbClr val="F3F5FA"/>
              </a:gs>
            </a:gsLst>
            <a:lin ang="16200000" scaled="1"/>
            <a:tileRect/>
          </a:gradFill>
          <a:ln w="9525">
            <a:solidFill>
              <a:schemeClr val="tx2"/>
            </a:solidFill>
            <a:miter lim="800000"/>
            <a:headEnd/>
            <a:tailEnd/>
          </a:ln>
          <a:effectLst/>
        </p:spPr>
        <p:txBody>
          <a:bodyPr wrap="none" lIns="80007" tIns="40002" rIns="80007" bIns="40002" anchor="ctr"/>
          <a:lstStyle/>
          <a:p>
            <a:pPr>
              <a:defRPr/>
            </a:pPr>
            <a:endParaRPr lang="en-US" sz="6584" dirty="0"/>
          </a:p>
        </p:txBody>
      </p:sp>
      <p:sp>
        <p:nvSpPr>
          <p:cNvPr id="28" name="Rectangle 33"/>
          <p:cNvSpPr>
            <a:spLocks noChangeArrowheads="1"/>
          </p:cNvSpPr>
          <p:nvPr userDrawn="1"/>
        </p:nvSpPr>
        <p:spPr bwMode="auto">
          <a:xfrm>
            <a:off x="25700177" y="5475424"/>
            <a:ext cx="11887200" cy="31862576"/>
          </a:xfrm>
          <a:prstGeom prst="roundRect">
            <a:avLst>
              <a:gd name="adj" fmla="val 5898"/>
            </a:avLst>
          </a:prstGeom>
          <a:gradFill flip="none" rotWithShape="1">
            <a:gsLst>
              <a:gs pos="0">
                <a:schemeClr val="accent1">
                  <a:tint val="66000"/>
                  <a:satMod val="160000"/>
                </a:schemeClr>
              </a:gs>
              <a:gs pos="0">
                <a:srgbClr val="CDD2DE"/>
              </a:gs>
              <a:gs pos="100000">
                <a:srgbClr val="F3F5FA"/>
              </a:gs>
            </a:gsLst>
            <a:lin ang="16200000" scaled="1"/>
            <a:tileRect/>
          </a:gradFill>
          <a:ln w="9525">
            <a:solidFill>
              <a:schemeClr val="tx2"/>
            </a:solidFill>
            <a:miter lim="800000"/>
            <a:headEnd/>
            <a:tailEnd/>
          </a:ln>
          <a:effectLst/>
        </p:spPr>
        <p:txBody>
          <a:bodyPr wrap="none" lIns="80007" tIns="40002" rIns="80007" bIns="40002" anchor="ctr"/>
          <a:lstStyle/>
          <a:p>
            <a:endParaRPr lang="en-US" sz="7525" kern="1200" dirty="0">
              <a:solidFill>
                <a:schemeClr val="tx1"/>
              </a:solidFill>
              <a:effectLst/>
              <a:latin typeface="+mn-lt"/>
              <a:ea typeface="+mn-ea"/>
              <a:cs typeface="+mn-cs"/>
            </a:endParaRPr>
          </a:p>
        </p:txBody>
      </p:sp>
      <p:pic>
        <p:nvPicPr>
          <p:cNvPr id="41" name="Picture 40" descr="research POSTER template_wikrent 42x46 H.jpg"/>
          <p:cNvPicPr>
            <a:picLocks noChangeAspect="1"/>
          </p:cNvPicPr>
          <p:nvPr userDrawn="1"/>
        </p:nvPicPr>
        <p:blipFill rotWithShape="1">
          <a:blip r:embed="rId3" cstate="print"/>
          <a:srcRect l="2798" t="3508" r="85805"/>
          <a:stretch/>
        </p:blipFill>
        <p:spPr bwMode="auto">
          <a:xfrm>
            <a:off x="538324" y="759210"/>
            <a:ext cx="3830782" cy="3466579"/>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58" r:id="rId1"/>
  </p:sldLayoutIdLst>
  <p:txStyles>
    <p:titleStyle>
      <a:lvl1pPr algn="ctr" defTabSz="3840288" rtl="0" eaLnBrk="1" latinLnBrk="0" hangingPunct="1">
        <a:spcBef>
          <a:spcPct val="0"/>
        </a:spcBef>
        <a:buNone/>
        <a:defRPr sz="7700" kern="1200">
          <a:solidFill>
            <a:schemeClr val="bg1"/>
          </a:solidFill>
          <a:latin typeface="Trebuchet MS" pitchFamily="34" charset="0"/>
          <a:ea typeface="+mj-ea"/>
          <a:cs typeface="+mj-cs"/>
        </a:defRPr>
      </a:lvl1pPr>
    </p:titleStyle>
    <p:bodyStyle>
      <a:lvl1pPr marL="1440108" indent="-1440108" algn="l" defTabSz="3840288" rtl="0" eaLnBrk="1" latinLnBrk="0" hangingPunct="1">
        <a:spcBef>
          <a:spcPct val="20000"/>
        </a:spcBef>
        <a:buFont typeface="Arial" pitchFamily="34" charset="0"/>
        <a:buChar char="•"/>
        <a:defRPr sz="13475" kern="1200">
          <a:solidFill>
            <a:schemeClr val="tx1"/>
          </a:solidFill>
          <a:latin typeface="+mn-lt"/>
          <a:ea typeface="+mn-ea"/>
          <a:cs typeface="+mn-cs"/>
        </a:defRPr>
      </a:lvl1pPr>
      <a:lvl2pPr marL="3120234" indent="-1200090" algn="l" defTabSz="3840288" rtl="0" eaLnBrk="1" latinLnBrk="0" hangingPunct="1">
        <a:spcBef>
          <a:spcPct val="20000"/>
        </a:spcBef>
        <a:buFont typeface="Arial" pitchFamily="34" charset="0"/>
        <a:buChar char="–"/>
        <a:defRPr sz="11813" kern="1200">
          <a:solidFill>
            <a:schemeClr val="tx1"/>
          </a:solidFill>
          <a:latin typeface="+mn-lt"/>
          <a:ea typeface="+mn-ea"/>
          <a:cs typeface="+mn-cs"/>
        </a:defRPr>
      </a:lvl2pPr>
      <a:lvl3pPr marL="4800360" indent="-960073" algn="l" defTabSz="3840288" rtl="0" eaLnBrk="1" latinLnBrk="0" hangingPunct="1">
        <a:spcBef>
          <a:spcPct val="20000"/>
        </a:spcBef>
        <a:buFont typeface="Arial" pitchFamily="34" charset="0"/>
        <a:buChar char="•"/>
        <a:defRPr sz="10150" kern="1200">
          <a:solidFill>
            <a:schemeClr val="tx1"/>
          </a:solidFill>
          <a:latin typeface="+mn-lt"/>
          <a:ea typeface="+mn-ea"/>
          <a:cs typeface="+mn-cs"/>
        </a:defRPr>
      </a:lvl3pPr>
      <a:lvl4pPr marL="6720505" indent="-960073" algn="l" defTabSz="3840288" rtl="0" eaLnBrk="1" latinLnBrk="0" hangingPunct="1">
        <a:spcBef>
          <a:spcPct val="20000"/>
        </a:spcBef>
        <a:buFont typeface="Arial" pitchFamily="34" charset="0"/>
        <a:buChar char="–"/>
        <a:defRPr sz="8400" kern="1200">
          <a:solidFill>
            <a:schemeClr val="tx1"/>
          </a:solidFill>
          <a:latin typeface="+mn-lt"/>
          <a:ea typeface="+mn-ea"/>
          <a:cs typeface="+mn-cs"/>
        </a:defRPr>
      </a:lvl4pPr>
      <a:lvl5pPr marL="8640648" indent="-960073" algn="l" defTabSz="3840288" rtl="0" eaLnBrk="1" latinLnBrk="0" hangingPunct="1">
        <a:spcBef>
          <a:spcPct val="20000"/>
        </a:spcBef>
        <a:buFont typeface="Arial" pitchFamily="34" charset="0"/>
        <a:buChar char="»"/>
        <a:defRPr sz="8400" kern="1200">
          <a:solidFill>
            <a:schemeClr val="tx1"/>
          </a:solidFill>
          <a:latin typeface="+mn-lt"/>
          <a:ea typeface="+mn-ea"/>
          <a:cs typeface="+mn-cs"/>
        </a:defRPr>
      </a:lvl5pPr>
      <a:lvl6pPr marL="10560792" indent="-960073" algn="l" defTabSz="3840288" rtl="0" eaLnBrk="1" latinLnBrk="0" hangingPunct="1">
        <a:spcBef>
          <a:spcPct val="20000"/>
        </a:spcBef>
        <a:buFont typeface="Arial" pitchFamily="34" charset="0"/>
        <a:buChar char="•"/>
        <a:defRPr sz="8400" kern="1200">
          <a:solidFill>
            <a:schemeClr val="tx1"/>
          </a:solidFill>
          <a:latin typeface="+mn-lt"/>
          <a:ea typeface="+mn-ea"/>
          <a:cs typeface="+mn-cs"/>
        </a:defRPr>
      </a:lvl6pPr>
      <a:lvl7pPr marL="12480935" indent="-960073" algn="l" defTabSz="3840288" rtl="0" eaLnBrk="1" latinLnBrk="0" hangingPunct="1">
        <a:spcBef>
          <a:spcPct val="20000"/>
        </a:spcBef>
        <a:buFont typeface="Arial" pitchFamily="34" charset="0"/>
        <a:buChar char="•"/>
        <a:defRPr sz="8400" kern="1200">
          <a:solidFill>
            <a:schemeClr val="tx1"/>
          </a:solidFill>
          <a:latin typeface="+mn-lt"/>
          <a:ea typeface="+mn-ea"/>
          <a:cs typeface="+mn-cs"/>
        </a:defRPr>
      </a:lvl7pPr>
      <a:lvl8pPr marL="14401080" indent="-960073" algn="l" defTabSz="3840288" rtl="0" eaLnBrk="1" latinLnBrk="0" hangingPunct="1">
        <a:spcBef>
          <a:spcPct val="20000"/>
        </a:spcBef>
        <a:buFont typeface="Arial" pitchFamily="34" charset="0"/>
        <a:buChar char="•"/>
        <a:defRPr sz="8400" kern="1200">
          <a:solidFill>
            <a:schemeClr val="tx1"/>
          </a:solidFill>
          <a:latin typeface="+mn-lt"/>
          <a:ea typeface="+mn-ea"/>
          <a:cs typeface="+mn-cs"/>
        </a:defRPr>
      </a:lvl8pPr>
      <a:lvl9pPr marL="16321224" indent="-960073" algn="l" defTabSz="3840288" rtl="0" eaLnBrk="1" latinLnBrk="0" hangingPunct="1">
        <a:spcBef>
          <a:spcPct val="20000"/>
        </a:spcBef>
        <a:buFont typeface="Arial" pitchFamily="34" charset="0"/>
        <a:buChar char="•"/>
        <a:defRPr sz="8400" kern="1200">
          <a:solidFill>
            <a:schemeClr val="tx1"/>
          </a:solidFill>
          <a:latin typeface="+mn-lt"/>
          <a:ea typeface="+mn-ea"/>
          <a:cs typeface="+mn-cs"/>
        </a:defRPr>
      </a:lvl9pPr>
    </p:bodyStyle>
    <p:otherStyle>
      <a:defPPr>
        <a:defRPr lang="en-US"/>
      </a:defPPr>
      <a:lvl1pPr marL="0" algn="l" defTabSz="3840288" rtl="0" eaLnBrk="1" latinLnBrk="0" hangingPunct="1">
        <a:defRPr sz="7525" kern="1200">
          <a:solidFill>
            <a:schemeClr val="tx1"/>
          </a:solidFill>
          <a:latin typeface="+mn-lt"/>
          <a:ea typeface="+mn-ea"/>
          <a:cs typeface="+mn-cs"/>
        </a:defRPr>
      </a:lvl1pPr>
      <a:lvl2pPr marL="1920145" algn="l" defTabSz="3840288" rtl="0" eaLnBrk="1" latinLnBrk="0" hangingPunct="1">
        <a:defRPr sz="7525" kern="1200">
          <a:solidFill>
            <a:schemeClr val="tx1"/>
          </a:solidFill>
          <a:latin typeface="+mn-lt"/>
          <a:ea typeface="+mn-ea"/>
          <a:cs typeface="+mn-cs"/>
        </a:defRPr>
      </a:lvl2pPr>
      <a:lvl3pPr marL="3840288" algn="l" defTabSz="3840288" rtl="0" eaLnBrk="1" latinLnBrk="0" hangingPunct="1">
        <a:defRPr sz="7525" kern="1200">
          <a:solidFill>
            <a:schemeClr val="tx1"/>
          </a:solidFill>
          <a:latin typeface="+mn-lt"/>
          <a:ea typeface="+mn-ea"/>
          <a:cs typeface="+mn-cs"/>
        </a:defRPr>
      </a:lvl3pPr>
      <a:lvl4pPr marL="5760432" algn="l" defTabSz="3840288" rtl="0" eaLnBrk="1" latinLnBrk="0" hangingPunct="1">
        <a:defRPr sz="7525" kern="1200">
          <a:solidFill>
            <a:schemeClr val="tx1"/>
          </a:solidFill>
          <a:latin typeface="+mn-lt"/>
          <a:ea typeface="+mn-ea"/>
          <a:cs typeface="+mn-cs"/>
        </a:defRPr>
      </a:lvl4pPr>
      <a:lvl5pPr marL="7680576" algn="l" defTabSz="3840288" rtl="0" eaLnBrk="1" latinLnBrk="0" hangingPunct="1">
        <a:defRPr sz="7525" kern="1200">
          <a:solidFill>
            <a:schemeClr val="tx1"/>
          </a:solidFill>
          <a:latin typeface="+mn-lt"/>
          <a:ea typeface="+mn-ea"/>
          <a:cs typeface="+mn-cs"/>
        </a:defRPr>
      </a:lvl5pPr>
      <a:lvl6pPr marL="9600721" algn="l" defTabSz="3840288" rtl="0" eaLnBrk="1" latinLnBrk="0" hangingPunct="1">
        <a:defRPr sz="7525" kern="1200">
          <a:solidFill>
            <a:schemeClr val="tx1"/>
          </a:solidFill>
          <a:latin typeface="+mn-lt"/>
          <a:ea typeface="+mn-ea"/>
          <a:cs typeface="+mn-cs"/>
        </a:defRPr>
      </a:lvl6pPr>
      <a:lvl7pPr marL="11520865" algn="l" defTabSz="3840288" rtl="0" eaLnBrk="1" latinLnBrk="0" hangingPunct="1">
        <a:defRPr sz="7525" kern="1200">
          <a:solidFill>
            <a:schemeClr val="tx1"/>
          </a:solidFill>
          <a:latin typeface="+mn-lt"/>
          <a:ea typeface="+mn-ea"/>
          <a:cs typeface="+mn-cs"/>
        </a:defRPr>
      </a:lvl7pPr>
      <a:lvl8pPr marL="13441008" algn="l" defTabSz="3840288" rtl="0" eaLnBrk="1" latinLnBrk="0" hangingPunct="1">
        <a:defRPr sz="7525" kern="1200">
          <a:solidFill>
            <a:schemeClr val="tx1"/>
          </a:solidFill>
          <a:latin typeface="+mn-lt"/>
          <a:ea typeface="+mn-ea"/>
          <a:cs typeface="+mn-cs"/>
        </a:defRPr>
      </a:lvl8pPr>
      <a:lvl9pPr marL="15361153" algn="l" defTabSz="3840288" rtl="0" eaLnBrk="1" latinLnBrk="0" hangingPunct="1">
        <a:defRPr sz="752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tiff"/><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435FAA"/>
            </a:gs>
            <a:gs pos="50000">
              <a:srgbClr val="ABB9DE"/>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AF6B02-A327-C34C-A740-C9E394C2A414}"/>
              </a:ext>
            </a:extLst>
          </p:cNvPr>
          <p:cNvSpPr txBox="1"/>
          <p:nvPr/>
        </p:nvSpPr>
        <p:spPr>
          <a:xfrm>
            <a:off x="1163154" y="6948368"/>
            <a:ext cx="11168451" cy="7971413"/>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A new </a:t>
            </a:r>
            <a:r>
              <a:rPr lang="en-US" sz="3200" i="1" dirty="0">
                <a:latin typeface="Times New Roman" panose="02020603050405020304" pitchFamily="18" charset="0"/>
                <a:cs typeface="Times New Roman" panose="02020603050405020304" pitchFamily="18" charset="0"/>
              </a:rPr>
              <a:t>Advanced Physics Lab </a:t>
            </a:r>
            <a:r>
              <a:rPr lang="en-US" sz="3200" dirty="0">
                <a:latin typeface="Times New Roman" panose="02020603050405020304" pitchFamily="18" charset="0"/>
                <a:cs typeface="Times New Roman" panose="02020603050405020304" pitchFamily="18" charset="0"/>
              </a:rPr>
              <a:t>course was developed to give students traditional experimental skills. It was offered in conjunction with a freshman level </a:t>
            </a:r>
            <a:r>
              <a:rPr lang="en-US" sz="3200" i="1" dirty="0">
                <a:latin typeface="Times New Roman" panose="02020603050405020304" pitchFamily="18" charset="0"/>
                <a:cs typeface="Times New Roman" panose="02020603050405020304" pitchFamily="18" charset="0"/>
              </a:rPr>
              <a:t>Introduction to Research Methods in Physics </a:t>
            </a:r>
            <a:r>
              <a:rPr lang="en-US" sz="3200" dirty="0">
                <a:latin typeface="Times New Roman" panose="02020603050405020304" pitchFamily="18" charset="0"/>
                <a:cs typeface="Times New Roman" panose="02020603050405020304" pitchFamily="18" charset="0"/>
              </a:rPr>
              <a:t>course. This combination was done to populate a traditionally low-enrolled upper-division course, to provide senior students with leadership experience, and to provide freshmen an authentic research experience. </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The freshman course has no physics prerequisite and counted as a general education science credit. It focused on skills such as keeping lab notebooks, working as a member of a team, scientific ethics, and scientific communication. The advanced lab course focused on skills in leadership, mentoring, working in teams, scientific ethics, experimental design, advanced data analysis, scientific communication, and experimental skills specific to a project. </a:t>
            </a:r>
          </a:p>
        </p:txBody>
      </p:sp>
      <p:sp>
        <p:nvSpPr>
          <p:cNvPr id="20" name="Text Box 473">
            <a:extLst>
              <a:ext uri="{FF2B5EF4-FFF2-40B4-BE49-F238E27FC236}">
                <a16:creationId xmlns:a16="http://schemas.microsoft.com/office/drawing/2014/main" id="{6FD97E90-116B-3844-BE4D-EEA3B450C37B}"/>
              </a:ext>
            </a:extLst>
          </p:cNvPr>
          <p:cNvSpPr txBox="1">
            <a:spLocks noChangeArrowheads="1"/>
          </p:cNvSpPr>
          <p:nvPr/>
        </p:nvSpPr>
        <p:spPr bwMode="auto">
          <a:xfrm>
            <a:off x="817424" y="6137659"/>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Introduction</a:t>
            </a:r>
          </a:p>
        </p:txBody>
      </p:sp>
      <p:sp>
        <p:nvSpPr>
          <p:cNvPr id="21" name="Text Box 473">
            <a:extLst>
              <a:ext uri="{FF2B5EF4-FFF2-40B4-BE49-F238E27FC236}">
                <a16:creationId xmlns:a16="http://schemas.microsoft.com/office/drawing/2014/main" id="{EBCB9BEB-D9BE-D949-92FE-D5FA693C375A}"/>
              </a:ext>
            </a:extLst>
          </p:cNvPr>
          <p:cNvSpPr txBox="1">
            <a:spLocks noChangeArrowheads="1"/>
          </p:cNvSpPr>
          <p:nvPr/>
        </p:nvSpPr>
        <p:spPr bwMode="auto">
          <a:xfrm>
            <a:off x="833392" y="18408304"/>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Course Goals</a:t>
            </a:r>
          </a:p>
        </p:txBody>
      </p:sp>
      <p:sp>
        <p:nvSpPr>
          <p:cNvPr id="3" name="Rectangle 2">
            <a:extLst>
              <a:ext uri="{FF2B5EF4-FFF2-40B4-BE49-F238E27FC236}">
                <a16:creationId xmlns:a16="http://schemas.microsoft.com/office/drawing/2014/main" id="{5783E152-468A-E943-932C-2E4EB3F2ACE5}"/>
              </a:ext>
            </a:extLst>
          </p:cNvPr>
          <p:cNvSpPr/>
          <p:nvPr/>
        </p:nvSpPr>
        <p:spPr>
          <a:xfrm>
            <a:off x="1163154" y="15606923"/>
            <a:ext cx="10975599" cy="2308324"/>
          </a:xfrm>
          <a:prstGeom prst="rect">
            <a:avLst/>
          </a:prstGeom>
        </p:spPr>
        <p:txBody>
          <a:bodyPr wrap="square">
            <a:spAutoFit/>
          </a:bodyPr>
          <a:lstStyle/>
          <a:p>
            <a:r>
              <a:rPr lang="en-US" sz="3600" i="1" dirty="0"/>
              <a:t>“I did not like physics before I took this class. I was never very good at it and I was thinking it was going to be really hard. But now I love this class and I feel like I know what I am doing and how my skills relate to our experiment. “</a:t>
            </a:r>
          </a:p>
        </p:txBody>
      </p:sp>
      <p:sp>
        <p:nvSpPr>
          <p:cNvPr id="4" name="Rectangle 3">
            <a:extLst>
              <a:ext uri="{FF2B5EF4-FFF2-40B4-BE49-F238E27FC236}">
                <a16:creationId xmlns:a16="http://schemas.microsoft.com/office/drawing/2014/main" id="{C9EDAB0E-24E9-0C4F-92C9-EB9F7E35F324}"/>
              </a:ext>
            </a:extLst>
          </p:cNvPr>
          <p:cNvSpPr/>
          <p:nvPr/>
        </p:nvSpPr>
        <p:spPr>
          <a:xfrm>
            <a:off x="1163154" y="19346462"/>
            <a:ext cx="10975597" cy="7971413"/>
          </a:xfrm>
          <a:prstGeom prst="rect">
            <a:avLst/>
          </a:prstGeom>
        </p:spPr>
        <p:txBody>
          <a:bodyPr wrap="square">
            <a:spAutoFit/>
          </a:bodyPr>
          <a:lstStyle/>
          <a:p>
            <a:r>
              <a:rPr lang="en-US" sz="3200" b="1" dirty="0">
                <a:latin typeface="Times New Roman" panose="02020603050405020304" pitchFamily="18" charset="0"/>
                <a:cs typeface="Times New Roman" panose="02020603050405020304" pitchFamily="18" charset="0"/>
              </a:rPr>
              <a:t>Introduction to Research Methods in Physics</a:t>
            </a:r>
          </a:p>
          <a:p>
            <a:r>
              <a:rPr lang="en-US" sz="3200" dirty="0">
                <a:latin typeface="Times New Roman" panose="02020603050405020304" pitchFamily="18" charset="0"/>
                <a:cs typeface="Times New Roman" panose="02020603050405020304" pitchFamily="18" charset="0"/>
              </a:rPr>
              <a:t>A student who has completed this course will be able to:</a:t>
            </a:r>
          </a:p>
          <a:p>
            <a:pPr marL="514350" indent="-514350">
              <a:buFont typeface="+mj-lt"/>
              <a:buAutoNum type="arabicPeriod"/>
            </a:pPr>
            <a:r>
              <a:rPr lang="en-US" sz="3200" dirty="0">
                <a:latin typeface="Times New Roman" panose="02020603050405020304" pitchFamily="18" charset="0"/>
                <a:cs typeface="Times New Roman" panose="02020603050405020304" pitchFamily="18" charset="0"/>
              </a:rPr>
              <a:t>Explain the purposes and goals of experiments.</a:t>
            </a:r>
          </a:p>
          <a:p>
            <a:pPr marL="514350" indent="-514350">
              <a:buFont typeface="+mj-lt"/>
              <a:buAutoNum type="arabicPeriod"/>
            </a:pPr>
            <a:r>
              <a:rPr lang="en-US" sz="3200" dirty="0">
                <a:latin typeface="Times New Roman" panose="02020603050405020304" pitchFamily="18" charset="0"/>
                <a:cs typeface="Times New Roman" panose="02020603050405020304" pitchFamily="18" charset="0"/>
              </a:rPr>
              <a:t>Design an experiment to test a hypothesis.</a:t>
            </a:r>
          </a:p>
          <a:p>
            <a:pPr marL="514350" indent="-514350">
              <a:buFont typeface="+mj-lt"/>
              <a:buAutoNum type="arabicPeriod"/>
            </a:pPr>
            <a:r>
              <a:rPr lang="en-US" sz="3200" dirty="0">
                <a:latin typeface="Times New Roman" panose="02020603050405020304" pitchFamily="18" charset="0"/>
                <a:cs typeface="Times New Roman" panose="02020603050405020304" pitchFamily="18" charset="0"/>
              </a:rPr>
              <a:t>Analyze data and report relevant information.</a:t>
            </a:r>
          </a:p>
          <a:p>
            <a:pPr marL="514350" indent="-514350">
              <a:buFont typeface="+mj-lt"/>
              <a:buAutoNum type="arabicPeriod"/>
            </a:pPr>
            <a:r>
              <a:rPr lang="en-US" sz="3200" dirty="0">
                <a:latin typeface="Times New Roman" panose="02020603050405020304" pitchFamily="18" charset="0"/>
                <a:cs typeface="Times New Roman" panose="02020603050405020304" pitchFamily="18" charset="0"/>
              </a:rPr>
              <a:t>Communicate scientific information orally and in writing.</a:t>
            </a:r>
          </a:p>
          <a:p>
            <a:pPr marL="514350" indent="-514350">
              <a:buFont typeface="+mj-lt"/>
              <a:buAutoNum type="arabicPeriod"/>
            </a:pPr>
            <a:r>
              <a:rPr lang="en-US" sz="3200" dirty="0">
                <a:latin typeface="Times New Roman" panose="02020603050405020304" pitchFamily="18" charset="0"/>
                <a:cs typeface="Times New Roman" panose="02020603050405020304" pitchFamily="18" charset="0"/>
              </a:rPr>
              <a:t>Work effectively in a team.</a:t>
            </a:r>
          </a:p>
          <a:p>
            <a:endParaRPr lang="en-US" sz="3200" dirty="0">
              <a:latin typeface="Times New Roman" panose="02020603050405020304" pitchFamily="18" charset="0"/>
              <a:cs typeface="Times New Roman" panose="02020603050405020304" pitchFamily="18" charset="0"/>
            </a:endParaRPr>
          </a:p>
          <a:p>
            <a:r>
              <a:rPr lang="en-US" sz="3200" b="1" dirty="0">
                <a:latin typeface="Times New Roman" panose="02020603050405020304" pitchFamily="18" charset="0"/>
                <a:cs typeface="Times New Roman" panose="02020603050405020304" pitchFamily="18" charset="0"/>
              </a:rPr>
              <a:t>Advanced Physics Lab</a:t>
            </a:r>
          </a:p>
          <a:p>
            <a:r>
              <a:rPr lang="en-US" sz="3200" dirty="0">
                <a:latin typeface="Times New Roman" panose="02020603050405020304" pitchFamily="18" charset="0"/>
                <a:cs typeface="Times New Roman" panose="02020603050405020304" pitchFamily="18" charset="0"/>
              </a:rPr>
              <a:t>A student who has completed this course will be able to:</a:t>
            </a:r>
          </a:p>
          <a:p>
            <a:pPr marL="514350" indent="-514350">
              <a:buFont typeface="+mj-lt"/>
              <a:buAutoNum type="arabicPeriod"/>
            </a:pPr>
            <a:r>
              <a:rPr lang="en-US" sz="3200" dirty="0">
                <a:latin typeface="Times New Roman" panose="02020603050405020304" pitchFamily="18" charset="0"/>
                <a:cs typeface="Times New Roman" panose="02020603050405020304" pitchFamily="18" charset="0"/>
              </a:rPr>
              <a:t>Use typical experimental physics equipment.</a:t>
            </a:r>
          </a:p>
          <a:p>
            <a:pPr marL="514350" indent="-514350">
              <a:buFont typeface="+mj-lt"/>
              <a:buAutoNum type="arabicPeriod"/>
            </a:pPr>
            <a:r>
              <a:rPr lang="en-US" sz="3200" dirty="0">
                <a:latin typeface="Times New Roman" panose="02020603050405020304" pitchFamily="18" charset="0"/>
                <a:cs typeface="Times New Roman" panose="02020603050405020304" pitchFamily="18" charset="0"/>
              </a:rPr>
              <a:t>Design an experiment to test a hypothesis.</a:t>
            </a:r>
          </a:p>
          <a:p>
            <a:pPr marL="514350" indent="-514350">
              <a:buFont typeface="+mj-lt"/>
              <a:buAutoNum type="arabicPeriod"/>
            </a:pPr>
            <a:r>
              <a:rPr lang="en-US" sz="3200" dirty="0">
                <a:latin typeface="Times New Roman" panose="02020603050405020304" pitchFamily="18" charset="0"/>
                <a:cs typeface="Times New Roman" panose="02020603050405020304" pitchFamily="18" charset="0"/>
              </a:rPr>
              <a:t>Analyze data and report relevant information.</a:t>
            </a:r>
          </a:p>
          <a:p>
            <a:pPr marL="514350" indent="-514350">
              <a:buFont typeface="+mj-lt"/>
              <a:buAutoNum type="arabicPeriod"/>
            </a:pPr>
            <a:r>
              <a:rPr lang="en-US" sz="3200" dirty="0">
                <a:latin typeface="Times New Roman" panose="02020603050405020304" pitchFamily="18" charset="0"/>
                <a:cs typeface="Times New Roman" panose="02020603050405020304" pitchFamily="18" charset="0"/>
              </a:rPr>
              <a:t>Communicate scientific information verbally and in writing.</a:t>
            </a:r>
          </a:p>
          <a:p>
            <a:pPr marL="514350" indent="-514350">
              <a:buFont typeface="+mj-lt"/>
              <a:buAutoNum type="arabicPeriod"/>
            </a:pPr>
            <a:r>
              <a:rPr lang="en-US" sz="3200" dirty="0">
                <a:latin typeface="Times New Roman" panose="02020603050405020304" pitchFamily="18" charset="0"/>
                <a:cs typeface="Times New Roman" panose="02020603050405020304" pitchFamily="18" charset="0"/>
              </a:rPr>
              <a:t>Read research articles.</a:t>
            </a:r>
          </a:p>
          <a:p>
            <a:pPr marL="514350" indent="-514350">
              <a:buFont typeface="+mj-lt"/>
              <a:buAutoNum type="arabicPeriod"/>
            </a:pPr>
            <a:r>
              <a:rPr lang="en-US" sz="3200" dirty="0">
                <a:latin typeface="Times New Roman" panose="02020603050405020304" pitchFamily="18" charset="0"/>
                <a:cs typeface="Times New Roman" panose="02020603050405020304" pitchFamily="18" charset="0"/>
              </a:rPr>
              <a:t>Lead a team of researchers.</a:t>
            </a:r>
          </a:p>
        </p:txBody>
      </p:sp>
      <p:sp>
        <p:nvSpPr>
          <p:cNvPr id="24" name="Text Box 473">
            <a:extLst>
              <a:ext uri="{FF2B5EF4-FFF2-40B4-BE49-F238E27FC236}">
                <a16:creationId xmlns:a16="http://schemas.microsoft.com/office/drawing/2014/main" id="{BAD1CAF5-FF30-7B44-B722-9366983A599A}"/>
              </a:ext>
            </a:extLst>
          </p:cNvPr>
          <p:cNvSpPr txBox="1">
            <a:spLocks noChangeArrowheads="1"/>
          </p:cNvSpPr>
          <p:nvPr/>
        </p:nvSpPr>
        <p:spPr bwMode="auto">
          <a:xfrm>
            <a:off x="809346" y="30109910"/>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Course Structure</a:t>
            </a:r>
          </a:p>
        </p:txBody>
      </p:sp>
      <p:sp>
        <p:nvSpPr>
          <p:cNvPr id="25" name="Rectangle 24">
            <a:extLst>
              <a:ext uri="{FF2B5EF4-FFF2-40B4-BE49-F238E27FC236}">
                <a16:creationId xmlns:a16="http://schemas.microsoft.com/office/drawing/2014/main" id="{3FFE4985-F1FF-0546-97B6-E3AE4E57D71A}"/>
              </a:ext>
            </a:extLst>
          </p:cNvPr>
          <p:cNvSpPr/>
          <p:nvPr/>
        </p:nvSpPr>
        <p:spPr>
          <a:xfrm>
            <a:off x="1163154" y="30864917"/>
            <a:ext cx="11168451" cy="6494085"/>
          </a:xfrm>
          <a:prstGeom prst="rect">
            <a:avLst/>
          </a:prstGeom>
        </p:spPr>
        <p:txBody>
          <a:bodyPr wrap="square">
            <a:spAutoFit/>
          </a:bodyPr>
          <a:lstStyle/>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Both courses had two, three-hour lab sessions, and a separate one-hour lecture session.  </a:t>
            </a: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There were six students in the advanced and eight in the intro course. Most were physical science majors, two were math majors and one an interior design major. </a:t>
            </a: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Graded assignments included lab notebook checks, short oral reports, a poster, a paper, and a final group oral report.</a:t>
            </a: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The first week of class was devoted to use of lab notebooks, data plotting, and being an effective team member.  Students indicated preferences for an experiment.  </a:t>
            </a: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In the second week, students were assigned to a project and research group, consisting of an advanced student and one or two intro students.  </a:t>
            </a:r>
          </a:p>
        </p:txBody>
      </p:sp>
      <p:sp>
        <p:nvSpPr>
          <p:cNvPr id="26" name="Rectangle 25">
            <a:extLst>
              <a:ext uri="{FF2B5EF4-FFF2-40B4-BE49-F238E27FC236}">
                <a16:creationId xmlns:a16="http://schemas.microsoft.com/office/drawing/2014/main" id="{722B5130-0146-374A-87F9-91920C9333B0}"/>
              </a:ext>
            </a:extLst>
          </p:cNvPr>
          <p:cNvSpPr/>
          <p:nvPr/>
        </p:nvSpPr>
        <p:spPr>
          <a:xfrm>
            <a:off x="1163154" y="27709966"/>
            <a:ext cx="10975599" cy="1754326"/>
          </a:xfrm>
          <a:prstGeom prst="rect">
            <a:avLst/>
          </a:prstGeom>
        </p:spPr>
        <p:txBody>
          <a:bodyPr wrap="square">
            <a:spAutoFit/>
          </a:bodyPr>
          <a:lstStyle/>
          <a:p>
            <a:r>
              <a:rPr lang="en-US" sz="3600" i="1" dirty="0"/>
              <a:t>“[This class] made me realize how much of a collaborative effort real research can be, as well as how time-consuming it can be.”</a:t>
            </a:r>
          </a:p>
        </p:txBody>
      </p:sp>
      <p:pic>
        <p:nvPicPr>
          <p:cNvPr id="5" name="Picture 4">
            <a:extLst>
              <a:ext uri="{FF2B5EF4-FFF2-40B4-BE49-F238E27FC236}">
                <a16:creationId xmlns:a16="http://schemas.microsoft.com/office/drawing/2014/main" id="{88386396-1EF5-B644-B851-758AD7B7EA32}"/>
              </a:ext>
            </a:extLst>
          </p:cNvPr>
          <p:cNvPicPr>
            <a:picLocks noChangeAspect="1"/>
          </p:cNvPicPr>
          <p:nvPr/>
        </p:nvPicPr>
        <p:blipFill rotWithShape="1">
          <a:blip r:embed="rId3"/>
          <a:srcRect l="10788" t="13339" r="20733" b="27431"/>
          <a:stretch/>
        </p:blipFill>
        <p:spPr>
          <a:xfrm>
            <a:off x="21651686" y="6947742"/>
            <a:ext cx="3138169" cy="3619064"/>
          </a:xfrm>
          <a:prstGeom prst="rect">
            <a:avLst/>
          </a:prstGeom>
        </p:spPr>
      </p:pic>
      <p:pic>
        <p:nvPicPr>
          <p:cNvPr id="4097" name="Picture 1" descr="Machine generated alternative text:&#10;&#10;">
            <a:extLst>
              <a:ext uri="{FF2B5EF4-FFF2-40B4-BE49-F238E27FC236}">
                <a16:creationId xmlns:a16="http://schemas.microsoft.com/office/drawing/2014/main" id="{44E37D63-E7E4-0244-B3D4-B838C8F4B7C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9625" r="6955" b="17991"/>
          <a:stretch/>
        </p:blipFill>
        <p:spPr bwMode="auto">
          <a:xfrm>
            <a:off x="20924897" y="15827529"/>
            <a:ext cx="3567520" cy="2630364"/>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F3FAD0FA-610A-A142-A5CD-C9514F8A50FA}"/>
              </a:ext>
            </a:extLst>
          </p:cNvPr>
          <p:cNvCxnSpPr/>
          <p:nvPr/>
        </p:nvCxnSpPr>
        <p:spPr>
          <a:xfrm>
            <a:off x="1451098" y="15576184"/>
            <a:ext cx="10884211"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CF18838-039A-1542-A439-BA541DFFA0E0}"/>
              </a:ext>
            </a:extLst>
          </p:cNvPr>
          <p:cNvCxnSpPr/>
          <p:nvPr/>
        </p:nvCxnSpPr>
        <p:spPr>
          <a:xfrm>
            <a:off x="1186969" y="27674619"/>
            <a:ext cx="10884211"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7DADF154-C01F-A645-9CFA-A71463800CFE}"/>
              </a:ext>
            </a:extLst>
          </p:cNvPr>
          <p:cNvSpPr/>
          <p:nvPr/>
        </p:nvSpPr>
        <p:spPr>
          <a:xfrm>
            <a:off x="26155305" y="16298180"/>
            <a:ext cx="10884211" cy="2308324"/>
          </a:xfrm>
          <a:prstGeom prst="rect">
            <a:avLst/>
          </a:prstGeom>
        </p:spPr>
        <p:txBody>
          <a:bodyPr wrap="square">
            <a:spAutoFit/>
          </a:bodyPr>
          <a:lstStyle/>
          <a:p>
            <a:r>
              <a:rPr lang="en-US" sz="3600" i="1" dirty="0"/>
              <a:t>“This class is very helpful for teaching group dynamics, most projects in other classes are not nearly as long. For freshman, its very good and should almost be required, for seniors, it is also good but noticeably less so.”</a:t>
            </a:r>
          </a:p>
        </p:txBody>
      </p:sp>
      <p:cxnSp>
        <p:nvCxnSpPr>
          <p:cNvPr id="35" name="Straight Connector 34">
            <a:extLst>
              <a:ext uri="{FF2B5EF4-FFF2-40B4-BE49-F238E27FC236}">
                <a16:creationId xmlns:a16="http://schemas.microsoft.com/office/drawing/2014/main" id="{B6B2CD4F-AEC3-1E4E-B503-C06C506454EB}"/>
              </a:ext>
            </a:extLst>
          </p:cNvPr>
          <p:cNvCxnSpPr/>
          <p:nvPr/>
        </p:nvCxnSpPr>
        <p:spPr>
          <a:xfrm>
            <a:off x="13559844" y="12109874"/>
            <a:ext cx="10884211"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36" name="Text Box 473">
            <a:extLst>
              <a:ext uri="{FF2B5EF4-FFF2-40B4-BE49-F238E27FC236}">
                <a16:creationId xmlns:a16="http://schemas.microsoft.com/office/drawing/2014/main" id="{3D3811E5-6B6D-B949-84F4-386D199E7AB3}"/>
              </a:ext>
            </a:extLst>
          </p:cNvPr>
          <p:cNvSpPr txBox="1">
            <a:spLocks noChangeArrowheads="1"/>
          </p:cNvSpPr>
          <p:nvPr/>
        </p:nvSpPr>
        <p:spPr bwMode="auto">
          <a:xfrm>
            <a:off x="13258798" y="25230373"/>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Teamwork</a:t>
            </a:r>
          </a:p>
        </p:txBody>
      </p:sp>
      <p:sp>
        <p:nvSpPr>
          <p:cNvPr id="37" name="TextBox 36">
            <a:extLst>
              <a:ext uri="{FF2B5EF4-FFF2-40B4-BE49-F238E27FC236}">
                <a16:creationId xmlns:a16="http://schemas.microsoft.com/office/drawing/2014/main" id="{910F7564-B69D-EF41-9FD8-A0F2BB233D5D}"/>
              </a:ext>
            </a:extLst>
          </p:cNvPr>
          <p:cNvSpPr txBox="1"/>
          <p:nvPr/>
        </p:nvSpPr>
        <p:spPr>
          <a:xfrm>
            <a:off x="13613808" y="25867259"/>
            <a:ext cx="11176048" cy="5509200"/>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Two lecture class periods were spent on teamwork (for the intro class) or leadership (for the advanced class).  At the end of each week the group would come together to answer the questions “what is an example of something you did this week that shows good teamwork” and “what can you do next week to improve your ability to work as a team”[1].</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The advanced students would spend the first few minutes of the weekly lecture section discussing successes or issues that came up in their group and discussed how to improve their group performance.</a:t>
            </a:r>
          </a:p>
        </p:txBody>
      </p:sp>
      <p:sp>
        <p:nvSpPr>
          <p:cNvPr id="42" name="Rectangle 41">
            <a:extLst>
              <a:ext uri="{FF2B5EF4-FFF2-40B4-BE49-F238E27FC236}">
                <a16:creationId xmlns:a16="http://schemas.microsoft.com/office/drawing/2014/main" id="{55F83FE7-AE6C-434F-A4F7-1CD144684776}"/>
              </a:ext>
            </a:extLst>
          </p:cNvPr>
          <p:cNvSpPr/>
          <p:nvPr/>
        </p:nvSpPr>
        <p:spPr>
          <a:xfrm>
            <a:off x="13613807" y="12214111"/>
            <a:ext cx="10884211" cy="1754326"/>
          </a:xfrm>
          <a:prstGeom prst="rect">
            <a:avLst/>
          </a:prstGeom>
        </p:spPr>
        <p:txBody>
          <a:bodyPr wrap="square">
            <a:spAutoFit/>
          </a:bodyPr>
          <a:lstStyle/>
          <a:p>
            <a:r>
              <a:rPr lang="en-US" sz="3600" i="1" dirty="0"/>
              <a:t>“[This class] has made me more confident with scientific research. I was not sure how to structure an experiment before taking this class. “</a:t>
            </a:r>
          </a:p>
        </p:txBody>
      </p:sp>
      <p:cxnSp>
        <p:nvCxnSpPr>
          <p:cNvPr id="43" name="Straight Connector 42">
            <a:extLst>
              <a:ext uri="{FF2B5EF4-FFF2-40B4-BE49-F238E27FC236}">
                <a16:creationId xmlns:a16="http://schemas.microsoft.com/office/drawing/2014/main" id="{05BC9A32-BECC-6D47-AD59-DC02B57E4FA0}"/>
              </a:ext>
            </a:extLst>
          </p:cNvPr>
          <p:cNvCxnSpPr/>
          <p:nvPr/>
        </p:nvCxnSpPr>
        <p:spPr>
          <a:xfrm>
            <a:off x="13581822" y="31665366"/>
            <a:ext cx="10884211"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id="{79FCADF5-DB03-8140-A7E9-FC22A85FCBDB}"/>
              </a:ext>
            </a:extLst>
          </p:cNvPr>
          <p:cNvSpPr/>
          <p:nvPr/>
        </p:nvSpPr>
        <p:spPr>
          <a:xfrm>
            <a:off x="13613807" y="31790713"/>
            <a:ext cx="11176048" cy="1754326"/>
          </a:xfrm>
          <a:prstGeom prst="rect">
            <a:avLst/>
          </a:prstGeom>
        </p:spPr>
        <p:txBody>
          <a:bodyPr wrap="square">
            <a:spAutoFit/>
          </a:bodyPr>
          <a:lstStyle/>
          <a:p>
            <a:r>
              <a:rPr lang="en-US" sz="3600" i="1" dirty="0"/>
              <a:t>“[This class] made me realize that working in a team can be beneficial if the team leader has an idea of the direction they want to go and if the teammates are motivated. “</a:t>
            </a:r>
          </a:p>
        </p:txBody>
      </p:sp>
      <p:sp>
        <p:nvSpPr>
          <p:cNvPr id="47" name="Text Box 473">
            <a:extLst>
              <a:ext uri="{FF2B5EF4-FFF2-40B4-BE49-F238E27FC236}">
                <a16:creationId xmlns:a16="http://schemas.microsoft.com/office/drawing/2014/main" id="{59B0F541-E3FC-2E4C-B4FB-8B01DEEB7667}"/>
              </a:ext>
            </a:extLst>
          </p:cNvPr>
          <p:cNvSpPr txBox="1">
            <a:spLocks noChangeArrowheads="1"/>
          </p:cNvSpPr>
          <p:nvPr/>
        </p:nvSpPr>
        <p:spPr bwMode="auto">
          <a:xfrm>
            <a:off x="13288977" y="14757701"/>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Experimental Design</a:t>
            </a:r>
          </a:p>
        </p:txBody>
      </p:sp>
      <p:sp>
        <p:nvSpPr>
          <p:cNvPr id="48" name="TextBox 47">
            <a:extLst>
              <a:ext uri="{FF2B5EF4-FFF2-40B4-BE49-F238E27FC236}">
                <a16:creationId xmlns:a16="http://schemas.microsoft.com/office/drawing/2014/main" id="{EC3DB602-6997-2241-BFBD-6FF9F12BAD86}"/>
              </a:ext>
            </a:extLst>
          </p:cNvPr>
          <p:cNvSpPr txBox="1"/>
          <p:nvPr/>
        </p:nvSpPr>
        <p:spPr>
          <a:xfrm>
            <a:off x="26155305" y="32358500"/>
            <a:ext cx="11086341" cy="4801314"/>
          </a:xfrm>
          <a:prstGeom prst="rect">
            <a:avLst/>
          </a:prstGeom>
          <a:noFill/>
        </p:spPr>
        <p:txBody>
          <a:bodyPr wrap="square" rtlCol="0">
            <a:spAutoFit/>
          </a:bodyPr>
          <a:lstStyle/>
          <a:p>
            <a:r>
              <a:rPr lang="en-US" sz="1800" dirty="0">
                <a:latin typeface="Times New Roman" panose="02020603050405020304" pitchFamily="18" charset="0"/>
                <a:cs typeface="Times New Roman" panose="02020603050405020304" pitchFamily="18" charset="0"/>
              </a:rPr>
              <a:t>[1]Lingard, Robert W. "Teaching and assessing teamwork skills in engineering and computer science." Journal of Systemics, Cybernetics and Informatics 18.1 (2010): 34-37.</a:t>
            </a:r>
          </a:p>
          <a:p>
            <a:r>
              <a:rPr lang="en-US" sz="1800" dirty="0">
                <a:latin typeface="Times New Roman" panose="02020603050405020304" pitchFamily="18" charset="0"/>
                <a:cs typeface="Times New Roman" panose="02020603050405020304" pitchFamily="18" charset="0"/>
              </a:rPr>
              <a:t>[2]Hollander, Rachelle, and Carol R. </a:t>
            </a:r>
            <a:r>
              <a:rPr lang="en-US" sz="1800" dirty="0" err="1">
                <a:latin typeface="Times New Roman" panose="02020603050405020304" pitchFamily="18" charset="0"/>
                <a:cs typeface="Times New Roman" panose="02020603050405020304" pitchFamily="18" charset="0"/>
              </a:rPr>
              <a:t>Arenberg</a:t>
            </a:r>
            <a:r>
              <a:rPr lang="en-US" sz="1800" dirty="0">
                <a:latin typeface="Times New Roman" panose="02020603050405020304" pitchFamily="18" charset="0"/>
                <a:cs typeface="Times New Roman" panose="02020603050405020304" pitchFamily="18" charset="0"/>
              </a:rPr>
              <a:t>, eds. Ethics Education and Scientific and Engineering Research: What's Been Learned? What Should Be Done? Summary of a Workshop. National Academies Press, 2009.</a:t>
            </a:r>
          </a:p>
          <a:p>
            <a:r>
              <a:rPr lang="en-US" sz="1800" dirty="0">
                <a:latin typeface="Times New Roman" panose="02020603050405020304" pitchFamily="18" charset="0"/>
                <a:cs typeface="Times New Roman" panose="02020603050405020304" pitchFamily="18" charset="0"/>
              </a:rPr>
              <a:t>[3] Stanley, J. T., &amp; Lewandowski, H. J. (2016). Lab notebooks as scientific communication: Investigating development from undergraduate courses to graduate research. /Phys. Rev. Phys. Educ. Res./, /12/(2), 020129–11. http://</a:t>
            </a:r>
            <a:r>
              <a:rPr lang="en-US" sz="1800" dirty="0" err="1">
                <a:latin typeface="Times New Roman" panose="02020603050405020304" pitchFamily="18" charset="0"/>
                <a:cs typeface="Times New Roman" panose="02020603050405020304" pitchFamily="18" charset="0"/>
              </a:rPr>
              <a:t>doi.org</a:t>
            </a:r>
            <a:r>
              <a:rPr lang="en-US" sz="1800" dirty="0">
                <a:latin typeface="Times New Roman" panose="02020603050405020304" pitchFamily="18" charset="0"/>
                <a:cs typeface="Times New Roman" panose="02020603050405020304" pitchFamily="18" charset="0"/>
              </a:rPr>
              <a:t>/10.1103/PhysRevPhysEducRes.12.020129</a:t>
            </a:r>
          </a:p>
          <a:p>
            <a:r>
              <a:rPr lang="en-US" sz="1800" dirty="0">
                <a:latin typeface="Times New Roman" panose="02020603050405020304" pitchFamily="18" charset="0"/>
                <a:cs typeface="Times New Roman" panose="02020603050405020304" pitchFamily="18" charset="0"/>
              </a:rPr>
              <a:t>[4]Stanley, J. T., &amp; Lewandowski, H. J. (2018). Recommendations for the use of notebooks in upper-division physics lab courses. /American Journal of Physics/, /86/(1), 45–53. http://</a:t>
            </a:r>
            <a:r>
              <a:rPr lang="en-US" sz="1800" dirty="0" err="1">
                <a:latin typeface="Times New Roman" panose="02020603050405020304" pitchFamily="18" charset="0"/>
                <a:cs typeface="Times New Roman" panose="02020603050405020304" pitchFamily="18" charset="0"/>
              </a:rPr>
              <a:t>doi.org</a:t>
            </a:r>
            <a:r>
              <a:rPr lang="en-US" sz="1800" dirty="0">
                <a:latin typeface="Times New Roman" panose="02020603050405020304" pitchFamily="18" charset="0"/>
                <a:cs typeface="Times New Roman" panose="02020603050405020304" pitchFamily="18" charset="0"/>
              </a:rPr>
              <a:t>/10.1119/1.5001933</a:t>
            </a:r>
          </a:p>
          <a:p>
            <a:r>
              <a:rPr lang="en-US" sz="1800" dirty="0">
                <a:latin typeface="Times New Roman" panose="02020603050405020304" pitchFamily="18" charset="0"/>
                <a:cs typeface="Times New Roman" panose="02020603050405020304" pitchFamily="18" charset="0"/>
              </a:rPr>
              <a:t>[5] Stanley, J. T., </a:t>
            </a:r>
            <a:r>
              <a:rPr lang="en-US" sz="1800" dirty="0" err="1">
                <a:latin typeface="Times New Roman" panose="02020603050405020304" pitchFamily="18" charset="0"/>
                <a:cs typeface="Times New Roman" panose="02020603050405020304" pitchFamily="18" charset="0"/>
              </a:rPr>
              <a:t>Dounas</a:t>
            </a:r>
            <a:r>
              <a:rPr lang="en-US" sz="1800" dirty="0">
                <a:latin typeface="Times New Roman" panose="02020603050405020304" pitchFamily="18" charset="0"/>
                <a:cs typeface="Times New Roman" panose="02020603050405020304" pitchFamily="18" charset="0"/>
              </a:rPr>
              <a:t>-Frazer, D. R., </a:t>
            </a:r>
            <a:r>
              <a:rPr lang="en-US" sz="1800" dirty="0" err="1">
                <a:latin typeface="Times New Roman" panose="02020603050405020304" pitchFamily="18" charset="0"/>
                <a:cs typeface="Times New Roman" panose="02020603050405020304" pitchFamily="18" charset="0"/>
              </a:rPr>
              <a:t>Kiepura</a:t>
            </a:r>
            <a:r>
              <a:rPr lang="en-US" sz="1800" dirty="0">
                <a:latin typeface="Times New Roman" panose="02020603050405020304" pitchFamily="18" charset="0"/>
                <a:cs typeface="Times New Roman" panose="02020603050405020304" pitchFamily="18" charset="0"/>
              </a:rPr>
              <a:t>, L., &amp; Lewandowski, H. J. (2016). Investigating student ownership of projects in an upper-division physics lab course (pp. 336–339). Presented at the 2016 Physics Education Research Conference, American Association of Physics Teachers. http://</a:t>
            </a:r>
            <a:r>
              <a:rPr lang="en-US" sz="1800" dirty="0" err="1">
                <a:latin typeface="Times New Roman" panose="02020603050405020304" pitchFamily="18" charset="0"/>
                <a:cs typeface="Times New Roman" panose="02020603050405020304" pitchFamily="18" charset="0"/>
              </a:rPr>
              <a:t>doi.org</a:t>
            </a:r>
            <a:r>
              <a:rPr lang="en-US" sz="1800" dirty="0">
                <a:latin typeface="Times New Roman" panose="02020603050405020304" pitchFamily="18" charset="0"/>
                <a:cs typeface="Times New Roman" panose="02020603050405020304" pitchFamily="18" charset="0"/>
              </a:rPr>
              <a:t>/10.1119/perc.2016.pr.079</a:t>
            </a:r>
          </a:p>
          <a:p>
            <a:r>
              <a:rPr lang="en-US" sz="1800" dirty="0">
                <a:latin typeface="Times New Roman" panose="02020603050405020304" pitchFamily="18" charset="0"/>
                <a:cs typeface="Times New Roman" panose="02020603050405020304" pitchFamily="18" charset="0"/>
              </a:rPr>
              <a:t>[6] Atkins, L. J., Proceedings, I. S. A. C., 2013. (n.d.). Using scientists’ notebooks to foster authentic scientific practices. /</a:t>
            </a:r>
            <a:r>
              <a:rPr lang="en-US" sz="1800" dirty="0" err="1">
                <a:latin typeface="Times New Roman" panose="02020603050405020304" pitchFamily="18" charset="0"/>
                <a:cs typeface="Times New Roman" panose="02020603050405020304" pitchFamily="18" charset="0"/>
              </a:rPr>
              <a:t>Aip.Scitation.org</a:t>
            </a:r>
            <a:r>
              <a:rPr lang="en-US" sz="1800" dirty="0">
                <a:latin typeface="Times New Roman" panose="02020603050405020304" pitchFamily="18" charset="0"/>
                <a:cs typeface="Times New Roman" panose="02020603050405020304" pitchFamily="18" charset="0"/>
              </a:rPr>
              <a:t>/</a:t>
            </a:r>
          </a:p>
          <a:p>
            <a:r>
              <a:rPr lang="en-US" sz="1800" dirty="0">
                <a:latin typeface="Times New Roman" panose="02020603050405020304" pitchFamily="18" charset="0"/>
                <a:cs typeface="Times New Roman" panose="02020603050405020304" pitchFamily="18" charset="0"/>
              </a:rPr>
              <a:t>[7] </a:t>
            </a:r>
            <a:r>
              <a:rPr lang="en-US" sz="1800" dirty="0" err="1">
                <a:latin typeface="Times New Roman" panose="02020603050405020304" pitchFamily="18" charset="0"/>
                <a:cs typeface="Times New Roman" panose="02020603050405020304" pitchFamily="18" charset="0"/>
              </a:rPr>
              <a:t>Eblen</a:t>
            </a:r>
            <a:r>
              <a:rPr lang="en-US" sz="1800" dirty="0">
                <a:latin typeface="Times New Roman" panose="02020603050405020304" pitchFamily="18" charset="0"/>
                <a:cs typeface="Times New Roman" panose="02020603050405020304" pitchFamily="18" charset="0"/>
              </a:rPr>
              <a:t>-Zayas, M. (2015). Comparing Electronic and Traditional Lab Notebooks in the Advanced Lab (pp. 28–31). Presented at the 2015 Conference on Laboratory Instruction Beyond the First Year, American Association of Physics Teachers. http://</a:t>
            </a:r>
            <a:r>
              <a:rPr lang="en-US" sz="1800" dirty="0" err="1">
                <a:latin typeface="Times New Roman" panose="02020603050405020304" pitchFamily="18" charset="0"/>
                <a:cs typeface="Times New Roman" panose="02020603050405020304" pitchFamily="18" charset="0"/>
              </a:rPr>
              <a:t>doi.org</a:t>
            </a:r>
            <a:r>
              <a:rPr lang="en-US" sz="1800" dirty="0">
                <a:latin typeface="Times New Roman" panose="02020603050405020304" pitchFamily="18" charset="0"/>
                <a:cs typeface="Times New Roman" panose="02020603050405020304" pitchFamily="18" charset="0"/>
              </a:rPr>
              <a:t>/10.1119/bfy.2015.pr.007</a:t>
            </a:r>
          </a:p>
        </p:txBody>
      </p:sp>
      <p:sp>
        <p:nvSpPr>
          <p:cNvPr id="50" name="Text Box 473">
            <a:extLst>
              <a:ext uri="{FF2B5EF4-FFF2-40B4-BE49-F238E27FC236}">
                <a16:creationId xmlns:a16="http://schemas.microsoft.com/office/drawing/2014/main" id="{64F03D39-F576-E24E-9108-0FBF08754EAF}"/>
              </a:ext>
            </a:extLst>
          </p:cNvPr>
          <p:cNvSpPr txBox="1">
            <a:spLocks noChangeArrowheads="1"/>
          </p:cNvSpPr>
          <p:nvPr/>
        </p:nvSpPr>
        <p:spPr bwMode="auto">
          <a:xfrm>
            <a:off x="25700175" y="31566313"/>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References</a:t>
            </a:r>
          </a:p>
        </p:txBody>
      </p:sp>
      <p:pic>
        <p:nvPicPr>
          <p:cNvPr id="8" name="Picture 7">
            <a:extLst>
              <a:ext uri="{FF2B5EF4-FFF2-40B4-BE49-F238E27FC236}">
                <a16:creationId xmlns:a16="http://schemas.microsoft.com/office/drawing/2014/main" id="{62397DDB-1D18-804B-8B43-EF8500716D63}"/>
              </a:ext>
            </a:extLst>
          </p:cNvPr>
          <p:cNvPicPr>
            <a:picLocks noChangeAspect="1"/>
          </p:cNvPicPr>
          <p:nvPr/>
        </p:nvPicPr>
        <p:blipFill>
          <a:blip r:embed="rId5"/>
          <a:stretch>
            <a:fillRect/>
          </a:stretch>
        </p:blipFill>
        <p:spPr>
          <a:xfrm>
            <a:off x="34945775" y="897929"/>
            <a:ext cx="2641600" cy="3434080"/>
          </a:xfrm>
          <a:prstGeom prst="rect">
            <a:avLst/>
          </a:prstGeom>
        </p:spPr>
      </p:pic>
      <p:sp>
        <p:nvSpPr>
          <p:cNvPr id="30" name="Text Box 473">
            <a:extLst>
              <a:ext uri="{FF2B5EF4-FFF2-40B4-BE49-F238E27FC236}">
                <a16:creationId xmlns:a16="http://schemas.microsoft.com/office/drawing/2014/main" id="{CD7CA083-1CE8-934D-9A28-D255C076D6B6}"/>
              </a:ext>
            </a:extLst>
          </p:cNvPr>
          <p:cNvSpPr txBox="1">
            <a:spLocks noChangeArrowheads="1"/>
          </p:cNvSpPr>
          <p:nvPr/>
        </p:nvSpPr>
        <p:spPr bwMode="auto">
          <a:xfrm>
            <a:off x="25700175" y="19119115"/>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Results and Future Directions</a:t>
            </a:r>
          </a:p>
        </p:txBody>
      </p:sp>
      <p:sp>
        <p:nvSpPr>
          <p:cNvPr id="31" name="TextBox 30">
            <a:extLst>
              <a:ext uri="{FF2B5EF4-FFF2-40B4-BE49-F238E27FC236}">
                <a16:creationId xmlns:a16="http://schemas.microsoft.com/office/drawing/2014/main" id="{39550115-FCBD-2349-952B-C3B406987235}"/>
              </a:ext>
            </a:extLst>
          </p:cNvPr>
          <p:cNvSpPr txBox="1"/>
          <p:nvPr/>
        </p:nvSpPr>
        <p:spPr>
          <a:xfrm>
            <a:off x="26155305" y="19797348"/>
            <a:ext cx="10975597" cy="11418510"/>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Out of thirteen respondents, eleven would recommend the class to a friend while the remaining two stated they did not recommend classes that aren’t required.  Student feedback on the skills learned in the course include:  </a:t>
            </a: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Four out of six students in the upper-level course mention developing leadership skills.</a:t>
            </a: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Four out of seven students from the introductory course mention learning better teamwork skills.  </a:t>
            </a: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Two out of thirteen students mention improved communication skills.</a:t>
            </a: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Two out of thirteen mention improved critical thinking skills.  </a:t>
            </a:r>
          </a:p>
          <a:p>
            <a:r>
              <a:rPr lang="en-US" sz="3200" dirty="0">
                <a:latin typeface="Times New Roman" panose="02020603050405020304" pitchFamily="18" charset="0"/>
                <a:cs typeface="Times New Roman" panose="02020603050405020304" pitchFamily="18" charset="0"/>
              </a:rPr>
              <a:t>All quotes in this poster are from students in the course.</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Based on student feedback, future courses will include:</a:t>
            </a: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More information on data analysis,</a:t>
            </a: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More guidance on how to write a good research paper,</a:t>
            </a: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Instruction on how to 3D print parts for the experiments,</a:t>
            </a: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Case studies for the section on ethics, developed from existing readings.  </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Since one of the objectives is for each group of students to improve upon experiments, future groups will start with the paper written during the first offering of the courses and build upon it.  </a:t>
            </a:r>
          </a:p>
        </p:txBody>
      </p:sp>
      <p:sp>
        <p:nvSpPr>
          <p:cNvPr id="38" name="Rectangle 37">
            <a:extLst>
              <a:ext uri="{FF2B5EF4-FFF2-40B4-BE49-F238E27FC236}">
                <a16:creationId xmlns:a16="http://schemas.microsoft.com/office/drawing/2014/main" id="{2A6079E5-6F3B-2A46-9028-CA519DF78A0C}"/>
              </a:ext>
            </a:extLst>
          </p:cNvPr>
          <p:cNvSpPr/>
          <p:nvPr/>
        </p:nvSpPr>
        <p:spPr>
          <a:xfrm>
            <a:off x="13577581" y="23388741"/>
            <a:ext cx="10884211" cy="1200329"/>
          </a:xfrm>
          <a:prstGeom prst="rect">
            <a:avLst/>
          </a:prstGeom>
        </p:spPr>
        <p:txBody>
          <a:bodyPr wrap="square">
            <a:spAutoFit/>
          </a:bodyPr>
          <a:lstStyle/>
          <a:p>
            <a:r>
              <a:rPr lang="en-US" sz="3600" i="1" dirty="0"/>
              <a:t>“This lab teaches tenacious thinking and the ability to completely rework a setup that doesn't work”</a:t>
            </a:r>
          </a:p>
        </p:txBody>
      </p:sp>
      <p:cxnSp>
        <p:nvCxnSpPr>
          <p:cNvPr id="39" name="Straight Connector 38">
            <a:extLst>
              <a:ext uri="{FF2B5EF4-FFF2-40B4-BE49-F238E27FC236}">
                <a16:creationId xmlns:a16="http://schemas.microsoft.com/office/drawing/2014/main" id="{414F319B-2450-A04E-8041-5CF505C1F52F}"/>
              </a:ext>
            </a:extLst>
          </p:cNvPr>
          <p:cNvCxnSpPr/>
          <p:nvPr/>
        </p:nvCxnSpPr>
        <p:spPr>
          <a:xfrm>
            <a:off x="13608206" y="23423062"/>
            <a:ext cx="10884211"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46C8C4C7-C104-A444-A2FA-FBA553EA3A5B}"/>
              </a:ext>
            </a:extLst>
          </p:cNvPr>
          <p:cNvSpPr txBox="1"/>
          <p:nvPr/>
        </p:nvSpPr>
        <p:spPr>
          <a:xfrm>
            <a:off x="13613807" y="15754590"/>
            <a:ext cx="7309954" cy="4031873"/>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Students where introduced to the idea of asking “big questions” and “little questions”.  A big question is answered over the course of the semester; it is their main goal to answer it.  A little question is something that can be answered on a shorter timescale and typically involves a few experiments.  </a:t>
            </a:r>
          </a:p>
        </p:txBody>
      </p:sp>
      <p:cxnSp>
        <p:nvCxnSpPr>
          <p:cNvPr id="49" name="Straight Connector 48">
            <a:extLst>
              <a:ext uri="{FF2B5EF4-FFF2-40B4-BE49-F238E27FC236}">
                <a16:creationId xmlns:a16="http://schemas.microsoft.com/office/drawing/2014/main" id="{5F254A84-E1E1-0747-8FC8-F6CAD55AF342}"/>
              </a:ext>
            </a:extLst>
          </p:cNvPr>
          <p:cNvCxnSpPr/>
          <p:nvPr/>
        </p:nvCxnSpPr>
        <p:spPr>
          <a:xfrm>
            <a:off x="25966426" y="16119923"/>
            <a:ext cx="10884211"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ABC40666-1AD3-4E42-8ACE-BB1CB07B73DF}"/>
              </a:ext>
            </a:extLst>
          </p:cNvPr>
          <p:cNvSpPr txBox="1"/>
          <p:nvPr/>
        </p:nvSpPr>
        <p:spPr>
          <a:xfrm>
            <a:off x="13613807" y="19979132"/>
            <a:ext cx="10975597" cy="3046988"/>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At the start of each period, each team would discuss: </a:t>
            </a: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the little questions they were working on,</a:t>
            </a: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how little questions moved them towards answering the big question,</a:t>
            </a: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new little questions that had come up or still needed to be answered.</a:t>
            </a:r>
          </a:p>
        </p:txBody>
      </p:sp>
      <p:sp>
        <p:nvSpPr>
          <p:cNvPr id="6" name="TextBox 5">
            <a:extLst>
              <a:ext uri="{FF2B5EF4-FFF2-40B4-BE49-F238E27FC236}">
                <a16:creationId xmlns:a16="http://schemas.microsoft.com/office/drawing/2014/main" id="{3269EC9F-3048-6740-A798-3FA3CBED7579}"/>
              </a:ext>
            </a:extLst>
          </p:cNvPr>
          <p:cNvSpPr txBox="1"/>
          <p:nvPr/>
        </p:nvSpPr>
        <p:spPr>
          <a:xfrm>
            <a:off x="13613807" y="6948368"/>
            <a:ext cx="8037879" cy="4524315"/>
          </a:xfrm>
          <a:prstGeom prst="rect">
            <a:avLst/>
          </a:prstGeom>
          <a:noFill/>
        </p:spPr>
        <p:txBody>
          <a:bodyPr wrap="square" rtlCol="0">
            <a:spAutoFit/>
          </a:bodyPr>
          <a:lstStyle/>
          <a:p>
            <a:pPr marL="457200" indent="-457200">
              <a:buFont typeface="Arial" panose="020B0604020202020204" pitchFamily="34" charset="0"/>
              <a:buChar char="•"/>
            </a:pPr>
            <a:r>
              <a:rPr lang="en-US" sz="3600" dirty="0">
                <a:latin typeface="Times New Roman" panose="02020603050405020304" pitchFamily="18" charset="0"/>
                <a:cs typeface="Times New Roman" panose="02020603050405020304" pitchFamily="18" charset="0"/>
              </a:rPr>
              <a:t>Saturation Absorption Spectroscopy of Rubidium</a:t>
            </a:r>
          </a:p>
          <a:p>
            <a:pPr marL="457200" indent="-457200">
              <a:buFont typeface="Arial" panose="020B0604020202020204" pitchFamily="34" charset="0"/>
              <a:buChar char="•"/>
            </a:pPr>
            <a:r>
              <a:rPr lang="en-US" sz="3600" dirty="0">
                <a:latin typeface="Times New Roman" panose="02020603050405020304" pitchFamily="18" charset="0"/>
                <a:cs typeface="Times New Roman" panose="02020603050405020304" pitchFamily="18" charset="0"/>
              </a:rPr>
              <a:t>Characterization of a Capacitive Plasma Discharge</a:t>
            </a:r>
          </a:p>
          <a:p>
            <a:pPr marL="457200" indent="-457200">
              <a:buFont typeface="Arial" panose="020B0604020202020204" pitchFamily="34" charset="0"/>
              <a:buChar char="•"/>
            </a:pPr>
            <a:r>
              <a:rPr lang="en-US" sz="3600" dirty="0">
                <a:latin typeface="Times New Roman" panose="02020603050405020304" pitchFamily="18" charset="0"/>
                <a:cs typeface="Times New Roman" panose="02020603050405020304" pitchFamily="18" charset="0"/>
              </a:rPr>
              <a:t>Stabilization of a Helium Neon Laser</a:t>
            </a:r>
          </a:p>
          <a:p>
            <a:pPr marL="457200" indent="-457200">
              <a:buFont typeface="Arial" panose="020B0604020202020204" pitchFamily="34" charset="0"/>
              <a:buChar char="•"/>
            </a:pPr>
            <a:r>
              <a:rPr lang="en-US" sz="3600" dirty="0">
                <a:latin typeface="Times New Roman" panose="02020603050405020304" pitchFamily="18" charset="0"/>
                <a:cs typeface="Times New Roman" panose="02020603050405020304" pitchFamily="18" charset="0"/>
              </a:rPr>
              <a:t>Surface Plasmon Resonance in Thin Films</a:t>
            </a:r>
          </a:p>
          <a:p>
            <a:pPr marL="457200" indent="-457200">
              <a:buFont typeface="Arial" panose="020B0604020202020204" pitchFamily="34" charset="0"/>
              <a:buChar char="•"/>
            </a:pPr>
            <a:r>
              <a:rPr lang="en-US" sz="3600" dirty="0">
                <a:latin typeface="Times New Roman" panose="02020603050405020304" pitchFamily="18" charset="0"/>
                <a:cs typeface="Times New Roman" panose="02020603050405020304" pitchFamily="18" charset="0"/>
              </a:rPr>
              <a:t>Chain Fountain Modelling</a:t>
            </a:r>
          </a:p>
        </p:txBody>
      </p:sp>
      <p:sp>
        <p:nvSpPr>
          <p:cNvPr id="52" name="Text Box 473">
            <a:extLst>
              <a:ext uri="{FF2B5EF4-FFF2-40B4-BE49-F238E27FC236}">
                <a16:creationId xmlns:a16="http://schemas.microsoft.com/office/drawing/2014/main" id="{210AA85F-CD34-1743-9A4F-AEE2981EC9A6}"/>
              </a:ext>
            </a:extLst>
          </p:cNvPr>
          <p:cNvSpPr txBox="1">
            <a:spLocks noChangeArrowheads="1"/>
          </p:cNvSpPr>
          <p:nvPr/>
        </p:nvSpPr>
        <p:spPr bwMode="auto">
          <a:xfrm>
            <a:off x="13282543" y="6137659"/>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The Experiments</a:t>
            </a:r>
          </a:p>
        </p:txBody>
      </p:sp>
      <p:sp>
        <p:nvSpPr>
          <p:cNvPr id="53" name="Text Box 473">
            <a:extLst>
              <a:ext uri="{FF2B5EF4-FFF2-40B4-BE49-F238E27FC236}">
                <a16:creationId xmlns:a16="http://schemas.microsoft.com/office/drawing/2014/main" id="{F0F967DF-DFE7-544B-B295-439A3ECAADBB}"/>
              </a:ext>
            </a:extLst>
          </p:cNvPr>
          <p:cNvSpPr txBox="1">
            <a:spLocks noChangeArrowheads="1"/>
          </p:cNvSpPr>
          <p:nvPr/>
        </p:nvSpPr>
        <p:spPr bwMode="auto">
          <a:xfrm>
            <a:off x="25712059" y="6151404"/>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Communication Skills</a:t>
            </a:r>
          </a:p>
        </p:txBody>
      </p:sp>
      <p:sp>
        <p:nvSpPr>
          <p:cNvPr id="54" name="TextBox 53">
            <a:extLst>
              <a:ext uri="{FF2B5EF4-FFF2-40B4-BE49-F238E27FC236}">
                <a16:creationId xmlns:a16="http://schemas.microsoft.com/office/drawing/2014/main" id="{DE4847D1-2643-634A-A061-04EF691B4690}"/>
              </a:ext>
            </a:extLst>
          </p:cNvPr>
          <p:cNvSpPr txBox="1"/>
          <p:nvPr/>
        </p:nvSpPr>
        <p:spPr>
          <a:xfrm>
            <a:off x="26155305" y="6948368"/>
            <a:ext cx="10884211" cy="8956298"/>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The laboratory notebook is one of a researcher’s most powerful tools.  Interviews with scientific researchers tell of no formal training in the use of laboratory notebooks[3]. What training students receive is ineffective[4].  In order to encourage student ownership of the projects[5], the first week of class was spent discussing the importance of lab notebooks and developing a rubric for notebooks as a class[6].  Electronic notebooks[7] were used to allow team members to see one another’s work and give feedback.  </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Each week a member from each team would give a five-minute presentation to the class on the state of their experiment.  All students and the instructor provided feedback.  </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Summative communications included</a:t>
            </a: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 twenty-minute presentation,</a:t>
            </a: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Local poster presentation,</a:t>
            </a: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Summary paper.</a:t>
            </a:r>
          </a:p>
        </p:txBody>
      </p:sp>
      <p:sp>
        <p:nvSpPr>
          <p:cNvPr id="10" name="TextBox 9">
            <a:extLst>
              <a:ext uri="{FF2B5EF4-FFF2-40B4-BE49-F238E27FC236}">
                <a16:creationId xmlns:a16="http://schemas.microsoft.com/office/drawing/2014/main" id="{5036CF0A-33E0-104C-ABEF-DB042D87DBBC}"/>
              </a:ext>
            </a:extLst>
          </p:cNvPr>
          <p:cNvSpPr txBox="1"/>
          <p:nvPr/>
        </p:nvSpPr>
        <p:spPr>
          <a:xfrm>
            <a:off x="13613807" y="35005076"/>
            <a:ext cx="10975597" cy="2062103"/>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In addition to one lecture period devoted to ethical behavior in science research[2], it was also included explicitly when discussing keeping lab notebooks, when working as part of a team, and when reporting results.</a:t>
            </a:r>
          </a:p>
        </p:txBody>
      </p:sp>
      <p:sp>
        <p:nvSpPr>
          <p:cNvPr id="55" name="Text Box 473">
            <a:extLst>
              <a:ext uri="{FF2B5EF4-FFF2-40B4-BE49-F238E27FC236}">
                <a16:creationId xmlns:a16="http://schemas.microsoft.com/office/drawing/2014/main" id="{2E52B43B-B367-D948-8AAC-4CA13829A69B}"/>
              </a:ext>
            </a:extLst>
          </p:cNvPr>
          <p:cNvSpPr txBox="1">
            <a:spLocks noChangeArrowheads="1"/>
          </p:cNvSpPr>
          <p:nvPr/>
        </p:nvSpPr>
        <p:spPr bwMode="auto">
          <a:xfrm>
            <a:off x="13265531" y="34042977"/>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Ethics</a:t>
            </a:r>
          </a:p>
        </p:txBody>
      </p:sp>
      <p:sp>
        <p:nvSpPr>
          <p:cNvPr id="9" name="TextBox 8">
            <a:extLst>
              <a:ext uri="{FF2B5EF4-FFF2-40B4-BE49-F238E27FC236}">
                <a16:creationId xmlns:a16="http://schemas.microsoft.com/office/drawing/2014/main" id="{E42A0B73-5408-C042-B1D9-616B05197146}"/>
              </a:ext>
            </a:extLst>
          </p:cNvPr>
          <p:cNvSpPr txBox="1"/>
          <p:nvPr/>
        </p:nvSpPr>
        <p:spPr>
          <a:xfrm>
            <a:off x="26019334" y="37506871"/>
            <a:ext cx="11358282" cy="707886"/>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Special thanks to </a:t>
            </a:r>
            <a:r>
              <a:rPr lang="en-US" sz="2000" dirty="0" err="1">
                <a:latin typeface="Times New Roman" panose="02020603050405020304" pitchFamily="18" charset="0"/>
                <a:cs typeface="Times New Roman" panose="02020603050405020304" pitchFamily="18" charset="0"/>
              </a:rPr>
              <a:t>Marlann</a:t>
            </a:r>
            <a:r>
              <a:rPr lang="en-US" sz="2000" dirty="0">
                <a:latin typeface="Times New Roman" panose="02020603050405020304" pitchFamily="18" charset="0"/>
                <a:cs typeface="Times New Roman" panose="02020603050405020304" pitchFamily="18" charset="0"/>
              </a:rPr>
              <a:t> Patterson for her time</a:t>
            </a:r>
            <a:r>
              <a:rPr lang="en-US" sz="2000">
                <a:latin typeface="Times New Roman" panose="02020603050405020304" pitchFamily="18" charset="0"/>
                <a:cs typeface="Times New Roman" panose="02020603050405020304" pitchFamily="18" charset="0"/>
              </a:rPr>
              <a:t>, expertise, </a:t>
            </a:r>
            <a:r>
              <a:rPr lang="en-US" sz="2000" dirty="0">
                <a:latin typeface="Times New Roman" panose="02020603050405020304" pitchFamily="18" charset="0"/>
                <a:cs typeface="Times New Roman" panose="02020603050405020304" pitchFamily="18" charset="0"/>
              </a:rPr>
              <a:t>and the use of her equipment for the plasma discharge project.</a:t>
            </a:r>
          </a:p>
        </p:txBody>
      </p:sp>
    </p:spTree>
    <p:extLst>
      <p:ext uri="{BB962C8B-B14F-4D97-AF65-F5344CB8AC3E}">
        <p14:creationId xmlns:p14="http://schemas.microsoft.com/office/powerpoint/2010/main" val="3865398975"/>
      </p:ext>
    </p:extLst>
  </p:cSld>
  <p:clrMapOvr>
    <a:masterClrMapping/>
  </p:clrMapOvr>
</p:sld>
</file>

<file path=ppt/theme/theme1.xml><?xml version="1.0" encoding="utf-8"?>
<a:theme xmlns:a="http://schemas.openxmlformats.org/drawingml/2006/main" name="1_Classic 3 Columns">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800" dirty="0">
            <a:latin typeface="Times New Roman" panose="02020603050405020304" pitchFamily="18" charset="0"/>
            <a:cs typeface="Times New Roman" panose="02020603050405020304" pitchFamily="18"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PosterPresentations.com-48x48-Template</Template>
  <TotalTime>1964</TotalTime>
  <Words>1599</Words>
  <Application>Microsoft Macintosh PowerPoint</Application>
  <PresentationFormat>Custom</PresentationFormat>
  <Paragraphs>85</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Tahoma</vt:lpstr>
      <vt:lpstr>Times New Roman</vt:lpstr>
      <vt:lpstr>Trebuchet MS</vt:lpstr>
      <vt:lpstr>1_Classic 3 Columns</vt:lpstr>
      <vt:lpstr>PowerPoint Presentation</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dc:description>This template is the property of PosterPresentations.com. Call us if you need help with this poster template._x000d_
1-866-649-3004           _x000d_
 (c)PosterPresentations.com</dc:description>
  <cp:lastModifiedBy>Zimmerman, Todd</cp:lastModifiedBy>
  <cp:revision>76</cp:revision>
  <cp:lastPrinted>2019-07-18T15:57:10Z</cp:lastPrinted>
  <dcterms:created xsi:type="dcterms:W3CDTF">2012-02-09T20:53:12Z</dcterms:created>
  <dcterms:modified xsi:type="dcterms:W3CDTF">2019-07-18T16:02:27Z</dcterms:modified>
</cp:coreProperties>
</file>

<file path=docProps/thumbnail.jpeg>
</file>